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4" r:id="rId5"/>
    <p:sldId id="287" r:id="rId6"/>
    <p:sldId id="288" r:id="rId7"/>
    <p:sldId id="289" r:id="rId8"/>
    <p:sldId id="292" r:id="rId9"/>
    <p:sldId id="296" r:id="rId10"/>
    <p:sldId id="297" r:id="rId11"/>
    <p:sldId id="293" r:id="rId12"/>
    <p:sldId id="298" r:id="rId13"/>
    <p:sldId id="301" r:id="rId14"/>
    <p:sldId id="300" r:id="rId15"/>
    <p:sldId id="302" r:id="rId16"/>
    <p:sldId id="29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E8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AA5EE-A33D-44B6-9F8C-AF261A980124}" v="9" dt="2025-08-01T08:10:09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899" autoAdjust="0"/>
  </p:normalViewPr>
  <p:slideViewPr>
    <p:cSldViewPr snapToGrid="0" snapToObjects="1" showGuides="1">
      <p:cViewPr varScale="1">
        <p:scale>
          <a:sx n="96" d="100"/>
          <a:sy n="96" d="100"/>
        </p:scale>
        <p:origin x="86" y="8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979875"/>
            <a:ext cx="4873752" cy="1970333"/>
          </a:xfrm>
        </p:spPr>
        <p:txBody>
          <a:bodyPr/>
          <a:lstStyle/>
          <a:p>
            <a:r>
              <a:rPr lang="en-US" sz="4400" dirty="0">
                <a:latin typeface="Algerian" panose="04020705040A02060702" pitchFamily="82" charset="0"/>
              </a:rPr>
              <a:t>ENVIRONMENTAL MONITORING SYSTEM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Presented by Srishty Sharma​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3BE54E2-C642-A7C1-0C5A-ED236063E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094" r="23094"/>
          <a:stretch>
            <a:fillRect/>
          </a:stretch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7B9C-5245-7EB6-EC6B-B7C59D4B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OUTPUT:AFTER SIMULATION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56025-05B2-71E8-A42A-337F31A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1C9E1-EC31-FDB8-4FA5-7916CD7E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3EC79-E096-2582-6314-38247814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2A20C-B21A-CEEC-1154-A4031448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3" y="1680883"/>
            <a:ext cx="8592671" cy="45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9352-66D4-CAC0-D4ED-CB843D17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AFTER SIMULATION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30E64-FF11-C7DF-7136-CA1D8F955B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When air &gt; 300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90B99E-D174-D4E7-3739-E414467B4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49294"/>
            <a:ext cx="4603750" cy="27755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88889-B3AC-0109-D9B6-45B6112E34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When air &lt; 300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4D1B7-7991-FA11-58F8-AB0468D6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4FB03-3564-56A0-DCDF-211F6C34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BC1F9B-C3AC-362E-BF43-8BBF6885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9A5AA6C-65C8-1F44-6C44-59E27CA42CE6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tretch>
            <a:fillRect/>
          </a:stretch>
        </p:blipFill>
        <p:spPr>
          <a:xfrm>
            <a:off x="6635370" y="2944813"/>
            <a:ext cx="4539422" cy="2784475"/>
          </a:xfrm>
        </p:spPr>
      </p:pic>
    </p:spTree>
    <p:extLst>
      <p:ext uri="{BB962C8B-B14F-4D97-AF65-F5344CB8AC3E}">
        <p14:creationId xmlns:p14="http://schemas.microsoft.com/office/powerpoint/2010/main" val="23627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7DC0-ACDC-78F2-5DC9-E95659B3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Applications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E6124-52D5-83FD-61D3-D23B5B525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Indoor air quality monitors</a:t>
            </a:r>
            <a:endParaRPr lang="en-IN" dirty="0">
              <a:latin typeface="Tw Cen MT" panose="020B0602020104020603" pitchFamily="34" charset="0"/>
            </a:endParaRPr>
          </a:p>
        </p:txBody>
      </p:sp>
      <p:pic>
        <p:nvPicPr>
          <p:cNvPr id="23" name="Picture Placeholder 22" descr="Monitor with solid fill">
            <a:extLst>
              <a:ext uri="{FF2B5EF4-FFF2-40B4-BE49-F238E27FC236}">
                <a16:creationId xmlns:a16="http://schemas.microsoft.com/office/drawing/2014/main" id="{91211AA8-B982-5B10-5E5D-97E92E838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2AC5B0-6852-2D62-F5AA-23A2896704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Smart ventilation or AC systems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F0BB37-05FC-7D04-0E86-A9082283F1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900" dirty="0">
                <a:latin typeface="Tw Cen MT" panose="020B0602020104020603" pitchFamily="34" charset="0"/>
              </a:rPr>
              <a:t>Basic health environment alert systems</a:t>
            </a:r>
            <a:endParaRPr lang="en-IN" sz="1900" dirty="0">
              <a:latin typeface="Tw Cen MT" panose="020B06020201040206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304462-E605-32FA-5E84-9037191E50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Educational STEM/IoT projects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09B35D-DD99-4F3E-92A3-068F599E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0323E6B-B71C-ECDA-F51C-D64CCD6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1FBB8D-7043-923D-DB53-303B123C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26" name="Picture Placeholder 25" descr="Brain in head with solid fill">
            <a:extLst>
              <a:ext uri="{FF2B5EF4-FFF2-40B4-BE49-F238E27FC236}">
                <a16:creationId xmlns:a16="http://schemas.microsoft.com/office/drawing/2014/main" id="{892C05E7-4419-6E24-A5E4-C0A722E749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722" b="7722"/>
          <a:stretch>
            <a:fillRect/>
          </a:stretch>
        </p:blipFill>
        <p:spPr>
          <a:xfrm>
            <a:off x="3461004" y="2193042"/>
            <a:ext cx="2487168" cy="2103120"/>
          </a:xfrm>
        </p:spPr>
      </p:pic>
      <p:pic>
        <p:nvPicPr>
          <p:cNvPr id="32" name="Picture Placeholder 31" descr="Warning with solid fill">
            <a:extLst>
              <a:ext uri="{FF2B5EF4-FFF2-40B4-BE49-F238E27FC236}">
                <a16:creationId xmlns:a16="http://schemas.microsoft.com/office/drawing/2014/main" id="{0A40652F-129C-E7D1-E1CD-0254CC556CB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722" b="7722"/>
          <a:stretch>
            <a:fillRect/>
          </a:stretch>
        </p:blipFill>
        <p:spPr/>
      </p:pic>
      <p:pic>
        <p:nvPicPr>
          <p:cNvPr id="36" name="Picture Placeholder 35" descr="Group brainstorm with solid fill">
            <a:extLst>
              <a:ext uri="{FF2B5EF4-FFF2-40B4-BE49-F238E27FC236}">
                <a16:creationId xmlns:a16="http://schemas.microsoft.com/office/drawing/2014/main" id="{39A8C51E-94F8-DAE5-5020-1514B4ABFD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727" b="7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79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w Cen MT" panose="020B0602020104020603" pitchFamily="34" charset="0"/>
              </a:rPr>
              <a:t>This project proves how simple electronics and coding can create powerful real-world solutions. It lays the foundation for more advanced environmental systems, promoting awareness and sustainability through technology.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B2F668-1804-05F3-A7DD-5387AA69666E}"/>
              </a:ext>
            </a:extLst>
          </p:cNvPr>
          <p:cNvSpPr/>
          <p:nvPr/>
        </p:nvSpPr>
        <p:spPr>
          <a:xfrm>
            <a:off x="4070996" y="2986087"/>
            <a:ext cx="857196" cy="428625"/>
          </a:xfrm>
          <a:custGeom>
            <a:avLst/>
            <a:gdLst>
              <a:gd name="connsiteX0" fmla="*/ 642897 w 857196"/>
              <a:gd name="connsiteY0" fmla="*/ 428625 h 428625"/>
              <a:gd name="connsiteX1" fmla="*/ 0 w 857196"/>
              <a:gd name="connsiteY1" fmla="*/ 428625 h 428625"/>
              <a:gd name="connsiteX2" fmla="*/ 0 w 857196"/>
              <a:gd name="connsiteY2" fmla="*/ 0 h 428625"/>
              <a:gd name="connsiteX3" fmla="*/ 642897 w 857196"/>
              <a:gd name="connsiteY3" fmla="*/ 0 h 428625"/>
              <a:gd name="connsiteX4" fmla="*/ 857196 w 857196"/>
              <a:gd name="connsiteY4" fmla="*/ 214313 h 428625"/>
              <a:gd name="connsiteX5" fmla="*/ 857196 w 857196"/>
              <a:gd name="connsiteY5" fmla="*/ 214313 h 428625"/>
              <a:gd name="connsiteX6" fmla="*/ 642897 w 857196"/>
              <a:gd name="connsiteY6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196" h="428625">
                <a:moveTo>
                  <a:pt x="642897" y="428625"/>
                </a:moveTo>
                <a:lnTo>
                  <a:pt x="0" y="428625"/>
                </a:lnTo>
                <a:lnTo>
                  <a:pt x="0" y="0"/>
                </a:lnTo>
                <a:lnTo>
                  <a:pt x="642897" y="0"/>
                </a:lnTo>
                <a:cubicBezTo>
                  <a:pt x="761255" y="0"/>
                  <a:pt x="857196" y="95948"/>
                  <a:pt x="857196" y="214313"/>
                </a:cubicBezTo>
                <a:lnTo>
                  <a:pt x="857196" y="214313"/>
                </a:lnTo>
                <a:cubicBezTo>
                  <a:pt x="857196" y="332677"/>
                  <a:pt x="761255" y="428625"/>
                  <a:pt x="642897" y="428625"/>
                </a:cubicBezTo>
                <a:close/>
              </a:path>
            </a:pathLst>
          </a:custGeom>
          <a:solidFill>
            <a:srgbClr val="505050"/>
          </a:solidFill>
          <a:ln w="452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B5D262-AB7D-57FD-460A-81018814B494}"/>
              </a:ext>
            </a:extLst>
          </p:cNvPr>
          <p:cNvSpPr/>
          <p:nvPr/>
        </p:nvSpPr>
        <p:spPr>
          <a:xfrm>
            <a:off x="1932413" y="2986087"/>
            <a:ext cx="1081374" cy="428625"/>
          </a:xfrm>
          <a:custGeom>
            <a:avLst/>
            <a:gdLst>
              <a:gd name="connsiteX0" fmla="*/ 1081374 w 1081374"/>
              <a:gd name="connsiteY0" fmla="*/ 428625 h 428625"/>
              <a:gd name="connsiteX1" fmla="*/ 214299 w 1081374"/>
              <a:gd name="connsiteY1" fmla="*/ 428625 h 428625"/>
              <a:gd name="connsiteX2" fmla="*/ 0 w 1081374"/>
              <a:gd name="connsiteY2" fmla="*/ 214313 h 428625"/>
              <a:gd name="connsiteX3" fmla="*/ 0 w 1081374"/>
              <a:gd name="connsiteY3" fmla="*/ 214313 h 428625"/>
              <a:gd name="connsiteX4" fmla="*/ 214299 w 1081374"/>
              <a:gd name="connsiteY4" fmla="*/ 0 h 428625"/>
              <a:gd name="connsiteX5" fmla="*/ 1081374 w 1081374"/>
              <a:gd name="connsiteY5" fmla="*/ 0 h 428625"/>
              <a:gd name="connsiteX6" fmla="*/ 1081374 w 1081374"/>
              <a:gd name="connsiteY6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374" h="428625">
                <a:moveTo>
                  <a:pt x="1081374" y="428625"/>
                </a:moveTo>
                <a:lnTo>
                  <a:pt x="214299" y="428625"/>
                </a:lnTo>
                <a:cubicBezTo>
                  <a:pt x="95942" y="428625"/>
                  <a:pt x="0" y="332677"/>
                  <a:pt x="0" y="214313"/>
                </a:cubicBezTo>
                <a:lnTo>
                  <a:pt x="0" y="214313"/>
                </a:lnTo>
                <a:cubicBezTo>
                  <a:pt x="0" y="95948"/>
                  <a:pt x="95942" y="0"/>
                  <a:pt x="214299" y="0"/>
                </a:cubicBezTo>
                <a:lnTo>
                  <a:pt x="1081374" y="0"/>
                </a:lnTo>
                <a:lnTo>
                  <a:pt x="1081374" y="428625"/>
                </a:lnTo>
                <a:close/>
              </a:path>
            </a:pathLst>
          </a:custGeom>
          <a:solidFill>
            <a:srgbClr val="505050"/>
          </a:solidFill>
          <a:ln w="452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7" name="Picture Placeholder 10" descr="A robot with a raised arm">
            <a:extLst>
              <a:ext uri="{FF2B5EF4-FFF2-40B4-BE49-F238E27FC236}">
                <a16:creationId xmlns:a16="http://schemas.microsoft.com/office/drawing/2014/main" id="{F6FAE4C8-4E7F-230C-D430-952ABB9573FA}"/>
              </a:ext>
            </a:extLst>
          </p:cNvPr>
          <p:cNvGrpSpPr/>
          <p:nvPr/>
        </p:nvGrpSpPr>
        <p:grpSpPr>
          <a:xfrm>
            <a:off x="2156591" y="2557462"/>
            <a:ext cx="4052948" cy="2557819"/>
            <a:chOff x="2156591" y="2557462"/>
            <a:chExt cx="4052948" cy="255781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5664F5-7752-755E-E232-926CB4C3BB6B}"/>
                </a:ext>
              </a:extLst>
            </p:cNvPr>
            <p:cNvSpPr/>
            <p:nvPr/>
          </p:nvSpPr>
          <p:spPr>
            <a:xfrm>
              <a:off x="2156598" y="2914650"/>
              <a:ext cx="2571588" cy="1685925"/>
            </a:xfrm>
            <a:custGeom>
              <a:avLst/>
              <a:gdLst>
                <a:gd name="connsiteX0" fmla="*/ 2244076 w 2571588"/>
                <a:gd name="connsiteY0" fmla="*/ 71438 h 1685925"/>
                <a:gd name="connsiteX1" fmla="*/ 1271508 w 2571588"/>
                <a:gd name="connsiteY1" fmla="*/ 0 h 1685925"/>
                <a:gd name="connsiteX2" fmla="*/ 327513 w 2571588"/>
                <a:gd name="connsiteY2" fmla="*/ 71438 h 1685925"/>
                <a:gd name="connsiteX3" fmla="*/ 0 w 2571588"/>
                <a:gd name="connsiteY3" fmla="*/ 928688 h 1685925"/>
                <a:gd name="connsiteX4" fmla="*/ 0 w 2571588"/>
                <a:gd name="connsiteY4" fmla="*/ 1514475 h 1685925"/>
                <a:gd name="connsiteX5" fmla="*/ 1271508 w 2571588"/>
                <a:gd name="connsiteY5" fmla="*/ 1685925 h 1685925"/>
                <a:gd name="connsiteX6" fmla="*/ 2571589 w 2571588"/>
                <a:gd name="connsiteY6" fmla="*/ 1514475 h 1685925"/>
                <a:gd name="connsiteX7" fmla="*/ 2571589 w 2571588"/>
                <a:gd name="connsiteY7" fmla="*/ 928688 h 1685925"/>
                <a:gd name="connsiteX8" fmla="*/ 2244076 w 2571588"/>
                <a:gd name="connsiteY8" fmla="*/ 714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588" h="1685925">
                  <a:moveTo>
                    <a:pt x="2244076" y="71438"/>
                  </a:moveTo>
                  <a:cubicBezTo>
                    <a:pt x="2244076" y="71438"/>
                    <a:pt x="2114418" y="0"/>
                    <a:pt x="1271508" y="0"/>
                  </a:cubicBezTo>
                  <a:cubicBezTo>
                    <a:pt x="428598" y="0"/>
                    <a:pt x="327513" y="71438"/>
                    <a:pt x="327513" y="71438"/>
                  </a:cubicBezTo>
                  <a:cubicBezTo>
                    <a:pt x="123879" y="298937"/>
                    <a:pt x="0" y="599325"/>
                    <a:pt x="0" y="928688"/>
                  </a:cubicBezTo>
                  <a:lnTo>
                    <a:pt x="0" y="1514475"/>
                  </a:lnTo>
                  <a:cubicBezTo>
                    <a:pt x="0" y="1514475"/>
                    <a:pt x="100006" y="1685925"/>
                    <a:pt x="1271508" y="1685925"/>
                  </a:cubicBezTo>
                  <a:cubicBezTo>
                    <a:pt x="2443010" y="1685925"/>
                    <a:pt x="2571589" y="1514475"/>
                    <a:pt x="2571589" y="1514475"/>
                  </a:cubicBezTo>
                  <a:lnTo>
                    <a:pt x="2571589" y="928688"/>
                  </a:lnTo>
                  <a:cubicBezTo>
                    <a:pt x="2571582" y="599325"/>
                    <a:pt x="2447703" y="298937"/>
                    <a:pt x="2244076" y="714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9" name="Picture Placeholder 10" descr="A robot with a raised arm">
              <a:extLst>
                <a:ext uri="{FF2B5EF4-FFF2-40B4-BE49-F238E27FC236}">
                  <a16:creationId xmlns:a16="http://schemas.microsoft.com/office/drawing/2014/main" id="{AD4A8992-B0CD-B6F1-C7FC-2E7DE07A4B8A}"/>
                </a:ext>
              </a:extLst>
            </p:cNvPr>
            <p:cNvGrpSpPr/>
            <p:nvPr/>
          </p:nvGrpSpPr>
          <p:grpSpPr>
            <a:xfrm>
              <a:off x="2528043" y="2963941"/>
              <a:ext cx="2904603" cy="1493043"/>
              <a:chOff x="2528043" y="2963941"/>
              <a:chExt cx="2904603" cy="1493043"/>
            </a:xfrm>
            <a:solidFill>
              <a:srgbClr val="E6E6E6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19D5412-F7C0-1056-5AF4-47D50EFE992B}"/>
                  </a:ext>
                </a:extLst>
              </p:cNvPr>
              <p:cNvSpPr/>
              <p:nvPr/>
            </p:nvSpPr>
            <p:spPr>
              <a:xfrm>
                <a:off x="2528043" y="2963941"/>
                <a:ext cx="871482" cy="1493043"/>
              </a:xfrm>
              <a:custGeom>
                <a:avLst/>
                <a:gdLst>
                  <a:gd name="connsiteX0" fmla="*/ 842910 w 871482"/>
                  <a:gd name="connsiteY0" fmla="*/ 635794 h 1493043"/>
                  <a:gd name="connsiteX1" fmla="*/ 757190 w 871482"/>
                  <a:gd name="connsiteY1" fmla="*/ 635794 h 1493043"/>
                  <a:gd name="connsiteX2" fmla="*/ 757190 w 871482"/>
                  <a:gd name="connsiteY2" fmla="*/ 0 h 1493043"/>
                  <a:gd name="connsiteX3" fmla="*/ 728617 w 871482"/>
                  <a:gd name="connsiteY3" fmla="*/ 0 h 1493043"/>
                  <a:gd name="connsiteX4" fmla="*/ 728617 w 871482"/>
                  <a:gd name="connsiteY4" fmla="*/ 635794 h 1493043"/>
                  <a:gd name="connsiteX5" fmla="*/ 0 w 871482"/>
                  <a:gd name="connsiteY5" fmla="*/ 635794 h 1493043"/>
                  <a:gd name="connsiteX6" fmla="*/ 0 w 871482"/>
                  <a:gd name="connsiteY6" fmla="*/ 821531 h 1493043"/>
                  <a:gd name="connsiteX7" fmla="*/ 842910 w 871482"/>
                  <a:gd name="connsiteY7" fmla="*/ 821531 h 1493043"/>
                  <a:gd name="connsiteX8" fmla="*/ 842910 w 871482"/>
                  <a:gd name="connsiteY8" fmla="*/ 878681 h 1493043"/>
                  <a:gd name="connsiteX9" fmla="*/ 426648 w 871482"/>
                  <a:gd name="connsiteY9" fmla="*/ 878681 h 1493043"/>
                  <a:gd name="connsiteX10" fmla="*/ 426648 w 871482"/>
                  <a:gd name="connsiteY10" fmla="*/ 1064419 h 1493043"/>
                  <a:gd name="connsiteX11" fmla="*/ 842910 w 871482"/>
                  <a:gd name="connsiteY11" fmla="*/ 1064419 h 1493043"/>
                  <a:gd name="connsiteX12" fmla="*/ 842910 w 871482"/>
                  <a:gd name="connsiteY12" fmla="*/ 1121569 h 1493043"/>
                  <a:gd name="connsiteX13" fmla="*/ 0 w 871482"/>
                  <a:gd name="connsiteY13" fmla="*/ 1121569 h 1493043"/>
                  <a:gd name="connsiteX14" fmla="*/ 0 w 871482"/>
                  <a:gd name="connsiteY14" fmla="*/ 1307307 h 1493043"/>
                  <a:gd name="connsiteX15" fmla="*/ 842910 w 871482"/>
                  <a:gd name="connsiteY15" fmla="*/ 1307307 h 1493043"/>
                  <a:gd name="connsiteX16" fmla="*/ 842910 w 871482"/>
                  <a:gd name="connsiteY16" fmla="*/ 1493044 h 1493043"/>
                  <a:gd name="connsiteX17" fmla="*/ 871483 w 871482"/>
                  <a:gd name="connsiteY17" fmla="*/ 1493044 h 1493043"/>
                  <a:gd name="connsiteX18" fmla="*/ 871483 w 871482"/>
                  <a:gd name="connsiteY18" fmla="*/ 0 h 1493043"/>
                  <a:gd name="connsiteX19" fmla="*/ 842910 w 871482"/>
                  <a:gd name="connsiteY19" fmla="*/ 0 h 1493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1482" h="1493043">
                    <a:moveTo>
                      <a:pt x="842910" y="635794"/>
                    </a:moveTo>
                    <a:lnTo>
                      <a:pt x="757190" y="635794"/>
                    </a:lnTo>
                    <a:lnTo>
                      <a:pt x="757190" y="0"/>
                    </a:lnTo>
                    <a:lnTo>
                      <a:pt x="728617" y="0"/>
                    </a:lnTo>
                    <a:lnTo>
                      <a:pt x="728617" y="635794"/>
                    </a:lnTo>
                    <a:lnTo>
                      <a:pt x="0" y="635794"/>
                    </a:lnTo>
                    <a:lnTo>
                      <a:pt x="0" y="821531"/>
                    </a:lnTo>
                    <a:lnTo>
                      <a:pt x="842910" y="821531"/>
                    </a:lnTo>
                    <a:lnTo>
                      <a:pt x="842910" y="878681"/>
                    </a:lnTo>
                    <a:lnTo>
                      <a:pt x="426648" y="878681"/>
                    </a:lnTo>
                    <a:lnTo>
                      <a:pt x="426648" y="1064419"/>
                    </a:lnTo>
                    <a:lnTo>
                      <a:pt x="842910" y="1064419"/>
                    </a:lnTo>
                    <a:lnTo>
                      <a:pt x="842910" y="1121569"/>
                    </a:lnTo>
                    <a:lnTo>
                      <a:pt x="0" y="1121569"/>
                    </a:lnTo>
                    <a:lnTo>
                      <a:pt x="0" y="1307307"/>
                    </a:lnTo>
                    <a:lnTo>
                      <a:pt x="842910" y="1307307"/>
                    </a:lnTo>
                    <a:lnTo>
                      <a:pt x="842910" y="1493044"/>
                    </a:lnTo>
                    <a:lnTo>
                      <a:pt x="871483" y="1493044"/>
                    </a:lnTo>
                    <a:lnTo>
                      <a:pt x="871483" y="0"/>
                    </a:lnTo>
                    <a:lnTo>
                      <a:pt x="842910" y="0"/>
                    </a:ln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937ABD9-27BE-048C-2018-739F3344AE61}"/>
                  </a:ext>
                </a:extLst>
              </p:cNvPr>
              <p:cNvSpPr/>
              <p:nvPr/>
            </p:nvSpPr>
            <p:spPr>
              <a:xfrm>
                <a:off x="3513818" y="2971085"/>
                <a:ext cx="857196" cy="1485900"/>
              </a:xfrm>
              <a:custGeom>
                <a:avLst/>
                <a:gdLst>
                  <a:gd name="connsiteX0" fmla="*/ 850053 w 857196"/>
                  <a:gd name="connsiteY0" fmla="*/ 0 h 1485900"/>
                  <a:gd name="connsiteX1" fmla="*/ 835766 w 857196"/>
                  <a:gd name="connsiteY1" fmla="*/ 0 h 1485900"/>
                  <a:gd name="connsiteX2" fmla="*/ 828623 w 857196"/>
                  <a:gd name="connsiteY2" fmla="*/ 7144 h 1485900"/>
                  <a:gd name="connsiteX3" fmla="*/ 828623 w 857196"/>
                  <a:gd name="connsiteY3" fmla="*/ 628650 h 1485900"/>
                  <a:gd name="connsiteX4" fmla="*/ 357165 w 857196"/>
                  <a:gd name="connsiteY4" fmla="*/ 628650 h 1485900"/>
                  <a:gd name="connsiteX5" fmla="*/ 357165 w 857196"/>
                  <a:gd name="connsiteY5" fmla="*/ 814388 h 1485900"/>
                  <a:gd name="connsiteX6" fmla="*/ 828623 w 857196"/>
                  <a:gd name="connsiteY6" fmla="*/ 814388 h 1485900"/>
                  <a:gd name="connsiteX7" fmla="*/ 828623 w 857196"/>
                  <a:gd name="connsiteY7" fmla="*/ 871538 h 1485900"/>
                  <a:gd name="connsiteX8" fmla="*/ 0 w 857196"/>
                  <a:gd name="connsiteY8" fmla="*/ 871538 h 1485900"/>
                  <a:gd name="connsiteX9" fmla="*/ 0 w 857196"/>
                  <a:gd name="connsiteY9" fmla="*/ 1057275 h 1485900"/>
                  <a:gd name="connsiteX10" fmla="*/ 828623 w 857196"/>
                  <a:gd name="connsiteY10" fmla="*/ 1057275 h 1485900"/>
                  <a:gd name="connsiteX11" fmla="*/ 828623 w 857196"/>
                  <a:gd name="connsiteY11" fmla="*/ 1114425 h 1485900"/>
                  <a:gd name="connsiteX12" fmla="*/ 0 w 857196"/>
                  <a:gd name="connsiteY12" fmla="*/ 1114425 h 1485900"/>
                  <a:gd name="connsiteX13" fmla="*/ 0 w 857196"/>
                  <a:gd name="connsiteY13" fmla="*/ 1300163 h 1485900"/>
                  <a:gd name="connsiteX14" fmla="*/ 828623 w 857196"/>
                  <a:gd name="connsiteY14" fmla="*/ 1300163 h 1485900"/>
                  <a:gd name="connsiteX15" fmla="*/ 828623 w 857196"/>
                  <a:gd name="connsiteY15" fmla="*/ 1485900 h 1485900"/>
                  <a:gd name="connsiteX16" fmla="*/ 857196 w 857196"/>
                  <a:gd name="connsiteY16" fmla="*/ 1485900 h 1485900"/>
                  <a:gd name="connsiteX17" fmla="*/ 857196 w 857196"/>
                  <a:gd name="connsiteY17" fmla="*/ 7144 h 1485900"/>
                  <a:gd name="connsiteX18" fmla="*/ 850053 w 857196"/>
                  <a:gd name="connsiteY18" fmla="*/ 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196" h="1485900">
                    <a:moveTo>
                      <a:pt x="850053" y="0"/>
                    </a:moveTo>
                    <a:lnTo>
                      <a:pt x="835766" y="0"/>
                    </a:lnTo>
                    <a:cubicBezTo>
                      <a:pt x="831823" y="0"/>
                      <a:pt x="828623" y="3200"/>
                      <a:pt x="828623" y="7144"/>
                    </a:cubicBezTo>
                    <a:lnTo>
                      <a:pt x="828623" y="628650"/>
                    </a:lnTo>
                    <a:lnTo>
                      <a:pt x="357165" y="628650"/>
                    </a:lnTo>
                    <a:lnTo>
                      <a:pt x="357165" y="814388"/>
                    </a:lnTo>
                    <a:lnTo>
                      <a:pt x="828623" y="814388"/>
                    </a:lnTo>
                    <a:lnTo>
                      <a:pt x="828623" y="871538"/>
                    </a:lnTo>
                    <a:lnTo>
                      <a:pt x="0" y="871538"/>
                    </a:lnTo>
                    <a:lnTo>
                      <a:pt x="0" y="1057275"/>
                    </a:lnTo>
                    <a:lnTo>
                      <a:pt x="828623" y="1057275"/>
                    </a:lnTo>
                    <a:lnTo>
                      <a:pt x="828623" y="1114425"/>
                    </a:lnTo>
                    <a:lnTo>
                      <a:pt x="0" y="1114425"/>
                    </a:lnTo>
                    <a:lnTo>
                      <a:pt x="0" y="1300163"/>
                    </a:lnTo>
                    <a:lnTo>
                      <a:pt x="828623" y="1300163"/>
                    </a:lnTo>
                    <a:lnTo>
                      <a:pt x="828623" y="1485900"/>
                    </a:lnTo>
                    <a:lnTo>
                      <a:pt x="857196" y="1485900"/>
                    </a:lnTo>
                    <a:lnTo>
                      <a:pt x="857196" y="7144"/>
                    </a:lnTo>
                    <a:cubicBezTo>
                      <a:pt x="857196" y="3200"/>
                      <a:pt x="853996" y="0"/>
                      <a:pt x="85005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5F0430-2842-AF9C-E3C1-A375CEC53E7A}"/>
                  </a:ext>
                </a:extLst>
              </p:cNvPr>
              <p:cNvSpPr/>
              <p:nvPr/>
            </p:nvSpPr>
            <p:spPr>
              <a:xfrm>
                <a:off x="3513818" y="3599735"/>
                <a:ext cx="228585" cy="185737"/>
              </a:xfrm>
              <a:custGeom>
                <a:avLst/>
                <a:gdLst>
                  <a:gd name="connsiteX0" fmla="*/ 0 w 228585"/>
                  <a:gd name="connsiteY0" fmla="*/ 0 h 185737"/>
                  <a:gd name="connsiteX1" fmla="*/ 228586 w 228585"/>
                  <a:gd name="connsiteY1" fmla="*/ 0 h 185737"/>
                  <a:gd name="connsiteX2" fmla="*/ 228586 w 228585"/>
                  <a:gd name="connsiteY2" fmla="*/ 185738 h 185737"/>
                  <a:gd name="connsiteX3" fmla="*/ 0 w 228585"/>
                  <a:gd name="connsiteY3" fmla="*/ 185738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85" h="185737">
                    <a:moveTo>
                      <a:pt x="0" y="0"/>
                    </a:moveTo>
                    <a:lnTo>
                      <a:pt x="228586" y="0"/>
                    </a:lnTo>
                    <a:lnTo>
                      <a:pt x="228586" y="185738"/>
                    </a:lnTo>
                    <a:lnTo>
                      <a:pt x="0" y="185738"/>
                    </a:ln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1E548E-3141-A37C-FF08-1631947DBFAE}"/>
                </a:ext>
              </a:extLst>
            </p:cNvPr>
            <p:cNvSpPr/>
            <p:nvPr/>
          </p:nvSpPr>
          <p:spPr>
            <a:xfrm>
              <a:off x="2156591" y="4429125"/>
              <a:ext cx="2571588" cy="685800"/>
            </a:xfrm>
            <a:custGeom>
              <a:avLst/>
              <a:gdLst>
                <a:gd name="connsiteX0" fmla="*/ 0 w 2571588"/>
                <a:gd name="connsiteY0" fmla="*/ 0 h 685800"/>
                <a:gd name="connsiteX1" fmla="*/ 2571589 w 2571588"/>
                <a:gd name="connsiteY1" fmla="*/ 0 h 685800"/>
                <a:gd name="connsiteX2" fmla="*/ 2571589 w 2571588"/>
                <a:gd name="connsiteY2" fmla="*/ 685800 h 685800"/>
                <a:gd name="connsiteX3" fmla="*/ 0 w 2571588"/>
                <a:gd name="connsiteY3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588" h="685800">
                  <a:moveTo>
                    <a:pt x="0" y="0"/>
                  </a:moveTo>
                  <a:lnTo>
                    <a:pt x="2571589" y="0"/>
                  </a:lnTo>
                  <a:lnTo>
                    <a:pt x="2571589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4" name="Picture Placeholder 10" descr="A robot with a raised arm">
              <a:extLst>
                <a:ext uri="{FF2B5EF4-FFF2-40B4-BE49-F238E27FC236}">
                  <a16:creationId xmlns:a16="http://schemas.microsoft.com/office/drawing/2014/main" id="{11D4C782-C527-7671-FAAC-CD4DFBAB0E5A}"/>
                </a:ext>
              </a:extLst>
            </p:cNvPr>
            <p:cNvGrpSpPr/>
            <p:nvPr/>
          </p:nvGrpSpPr>
          <p:grpSpPr>
            <a:xfrm>
              <a:off x="2256597" y="4543425"/>
              <a:ext cx="3692674" cy="571857"/>
              <a:chOff x="2256597" y="4543425"/>
              <a:chExt cx="3692674" cy="57185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CD945D6-A184-0EBA-B318-C7ED9690C2D6}"/>
                  </a:ext>
                </a:extLst>
              </p:cNvPr>
              <p:cNvSpPr/>
              <p:nvPr/>
            </p:nvSpPr>
            <p:spPr>
              <a:xfrm>
                <a:off x="2528043" y="4928830"/>
                <a:ext cx="857196" cy="186451"/>
              </a:xfrm>
              <a:custGeom>
                <a:avLst/>
                <a:gdLst>
                  <a:gd name="connsiteX0" fmla="*/ 0 w 857196"/>
                  <a:gd name="connsiteY0" fmla="*/ 0 h 186451"/>
                  <a:gd name="connsiteX1" fmla="*/ 857196 w 857196"/>
                  <a:gd name="connsiteY1" fmla="*/ 0 h 186451"/>
                  <a:gd name="connsiteX2" fmla="*/ 857196 w 857196"/>
                  <a:gd name="connsiteY2" fmla="*/ 186452 h 186451"/>
                  <a:gd name="connsiteX3" fmla="*/ 0 w 857196"/>
                  <a:gd name="connsiteY3" fmla="*/ 186452 h 1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196" h="186451">
                    <a:moveTo>
                      <a:pt x="0" y="0"/>
                    </a:moveTo>
                    <a:lnTo>
                      <a:pt x="857196" y="0"/>
                    </a:lnTo>
                    <a:lnTo>
                      <a:pt x="857196" y="186452"/>
                    </a:lnTo>
                    <a:lnTo>
                      <a:pt x="0" y="186452"/>
                    </a:ln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4DE453C-C143-FA0D-886B-B9B68C7E997A}"/>
                  </a:ext>
                </a:extLst>
              </p:cNvPr>
              <p:cNvSpPr/>
              <p:nvPr/>
            </p:nvSpPr>
            <p:spPr>
              <a:xfrm>
                <a:off x="3513818" y="4928830"/>
                <a:ext cx="228585" cy="186451"/>
              </a:xfrm>
              <a:custGeom>
                <a:avLst/>
                <a:gdLst>
                  <a:gd name="connsiteX0" fmla="*/ 0 w 228585"/>
                  <a:gd name="connsiteY0" fmla="*/ 0 h 186451"/>
                  <a:gd name="connsiteX1" fmla="*/ 228586 w 228585"/>
                  <a:gd name="connsiteY1" fmla="*/ 0 h 186451"/>
                  <a:gd name="connsiteX2" fmla="*/ 228586 w 228585"/>
                  <a:gd name="connsiteY2" fmla="*/ 186452 h 186451"/>
                  <a:gd name="connsiteX3" fmla="*/ 0 w 228585"/>
                  <a:gd name="connsiteY3" fmla="*/ 186452 h 1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85" h="186451">
                    <a:moveTo>
                      <a:pt x="0" y="0"/>
                    </a:moveTo>
                    <a:lnTo>
                      <a:pt x="228586" y="0"/>
                    </a:lnTo>
                    <a:lnTo>
                      <a:pt x="228586" y="186452"/>
                    </a:lnTo>
                    <a:lnTo>
                      <a:pt x="0" y="186452"/>
                    </a:ln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FBE7A60-BD13-DDEE-4EA1-9A53F581CCE4}"/>
                  </a:ext>
                </a:extLst>
              </p:cNvPr>
              <p:cNvSpPr/>
              <p:nvPr/>
            </p:nvSpPr>
            <p:spPr>
              <a:xfrm>
                <a:off x="4456734" y="4543425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BC98B64-E015-75F1-AEF4-285F703F63EA}"/>
                  </a:ext>
                </a:extLst>
              </p:cNvPr>
              <p:cNvSpPr/>
              <p:nvPr/>
            </p:nvSpPr>
            <p:spPr>
              <a:xfrm>
                <a:off x="4456734" y="4872037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6C8165-0CEE-4282-D7A1-2FE495DC2AC8}"/>
                  </a:ext>
                </a:extLst>
              </p:cNvPr>
              <p:cNvSpPr/>
              <p:nvPr/>
            </p:nvSpPr>
            <p:spPr>
              <a:xfrm>
                <a:off x="2256597" y="4543425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DC20E5-FB98-ACA6-F793-EFE6ED0EC64C}"/>
                  </a:ext>
                </a:extLst>
              </p:cNvPr>
              <p:cNvSpPr/>
              <p:nvPr/>
            </p:nvSpPr>
            <p:spPr>
              <a:xfrm>
                <a:off x="2256597" y="4872037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D1DC218-4E80-3810-229E-0FEA85FAEF1F}"/>
                  </a:ext>
                </a:extLst>
              </p:cNvPr>
              <p:cNvSpPr/>
              <p:nvPr/>
            </p:nvSpPr>
            <p:spPr>
              <a:xfrm>
                <a:off x="3256659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4B4CCA4-7840-5341-30C7-5CC90DBE8E8C}"/>
                  </a:ext>
                </a:extLst>
              </p:cNvPr>
              <p:cNvSpPr/>
              <p:nvPr/>
            </p:nvSpPr>
            <p:spPr>
              <a:xfrm>
                <a:off x="3142367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3B5888-DBC9-DC2F-7405-9625C7B38153}"/>
                  </a:ext>
                </a:extLst>
              </p:cNvPr>
              <p:cNvSpPr/>
              <p:nvPr/>
            </p:nvSpPr>
            <p:spPr>
              <a:xfrm>
                <a:off x="3016644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3CD0E1D-68A3-C77C-8715-5D1BE1DA01D2}"/>
                  </a:ext>
                </a:extLst>
              </p:cNvPr>
              <p:cNvSpPr/>
              <p:nvPr/>
            </p:nvSpPr>
            <p:spPr>
              <a:xfrm>
                <a:off x="2899494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ADAF96B-A09E-C141-02B9-8819CDED7602}"/>
                </a:ext>
              </a:extLst>
            </p:cNvPr>
            <p:cNvSpPr/>
            <p:nvPr/>
          </p:nvSpPr>
          <p:spPr>
            <a:xfrm>
              <a:off x="2484104" y="2557462"/>
              <a:ext cx="1916569" cy="428625"/>
            </a:xfrm>
            <a:custGeom>
              <a:avLst/>
              <a:gdLst>
                <a:gd name="connsiteX0" fmla="*/ 958281 w 1916569"/>
                <a:gd name="connsiteY0" fmla="*/ 0 h 428625"/>
                <a:gd name="connsiteX1" fmla="*/ 0 w 1916569"/>
                <a:gd name="connsiteY1" fmla="*/ 428625 h 428625"/>
                <a:gd name="connsiteX2" fmla="*/ 1916570 w 1916569"/>
                <a:gd name="connsiteY2" fmla="*/ 428625 h 428625"/>
                <a:gd name="connsiteX3" fmla="*/ 958281 w 1916569"/>
                <a:gd name="connsiteY3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6569" h="428625">
                  <a:moveTo>
                    <a:pt x="958281" y="0"/>
                  </a:moveTo>
                  <a:cubicBezTo>
                    <a:pt x="577493" y="0"/>
                    <a:pt x="235436" y="165585"/>
                    <a:pt x="0" y="428625"/>
                  </a:cubicBezTo>
                  <a:lnTo>
                    <a:pt x="1916570" y="428625"/>
                  </a:lnTo>
                  <a:cubicBezTo>
                    <a:pt x="1681133" y="165585"/>
                    <a:pt x="1339069" y="0"/>
                    <a:pt x="958281" y="0"/>
                  </a:cubicBezTo>
                  <a:close/>
                </a:path>
              </a:pathLst>
            </a:custGeom>
            <a:solidFill>
              <a:srgbClr val="737373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6" name="Picture Placeholder 10" descr="A robot with a raised arm">
            <a:extLst>
              <a:ext uri="{FF2B5EF4-FFF2-40B4-BE49-F238E27FC236}">
                <a16:creationId xmlns:a16="http://schemas.microsoft.com/office/drawing/2014/main" id="{967B73F0-DF1C-DBA1-BFAB-3DACB7118EF4}"/>
              </a:ext>
            </a:extLst>
          </p:cNvPr>
          <p:cNvGrpSpPr/>
          <p:nvPr/>
        </p:nvGrpSpPr>
        <p:grpSpPr>
          <a:xfrm>
            <a:off x="4928192" y="2983858"/>
            <a:ext cx="1352059" cy="2145353"/>
            <a:chOff x="4928192" y="2983858"/>
            <a:chExt cx="1352059" cy="214535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0AEBE5-0E3B-1490-6347-34B27C0174A5}"/>
                </a:ext>
              </a:extLst>
            </p:cNvPr>
            <p:cNvSpPr/>
            <p:nvPr/>
          </p:nvSpPr>
          <p:spPr>
            <a:xfrm>
              <a:off x="4928192" y="2983858"/>
              <a:ext cx="857196" cy="1714500"/>
            </a:xfrm>
            <a:custGeom>
              <a:avLst/>
              <a:gdLst>
                <a:gd name="connsiteX0" fmla="*/ 0 w 857196"/>
                <a:gd name="connsiteY0" fmla="*/ 1714500 h 1714500"/>
                <a:gd name="connsiteX1" fmla="*/ 428598 w 857196"/>
                <a:gd name="connsiteY1" fmla="*/ 1714500 h 1714500"/>
                <a:gd name="connsiteX2" fmla="*/ 857196 w 857196"/>
                <a:gd name="connsiteY2" fmla="*/ 1285875 h 1714500"/>
                <a:gd name="connsiteX3" fmla="*/ 857196 w 857196"/>
                <a:gd name="connsiteY3" fmla="*/ 857250 h 1714500"/>
                <a:gd name="connsiteX4" fmla="*/ 0 w 857196"/>
                <a:gd name="connsiteY4" fmla="*/ 0 h 1714500"/>
                <a:gd name="connsiteX5" fmla="*/ 0 w 857196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196" h="1714500">
                  <a:moveTo>
                    <a:pt x="0" y="1714500"/>
                  </a:moveTo>
                  <a:lnTo>
                    <a:pt x="428598" y="1714500"/>
                  </a:lnTo>
                  <a:cubicBezTo>
                    <a:pt x="665306" y="1714500"/>
                    <a:pt x="857196" y="1522598"/>
                    <a:pt x="857196" y="1285875"/>
                  </a:cubicBezTo>
                  <a:lnTo>
                    <a:pt x="857196" y="857250"/>
                  </a:lnTo>
                  <a:cubicBezTo>
                    <a:pt x="857196" y="383805"/>
                    <a:pt x="473415" y="0"/>
                    <a:pt x="0" y="0"/>
                  </a:cubicBezTo>
                  <a:lnTo>
                    <a:pt x="0" y="1714500"/>
                  </a:ln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2ACED8-366C-263D-5463-D90387ED69E8}"/>
                </a:ext>
              </a:extLst>
            </p:cNvPr>
            <p:cNvSpPr/>
            <p:nvPr/>
          </p:nvSpPr>
          <p:spPr>
            <a:xfrm>
              <a:off x="4928192" y="4271962"/>
              <a:ext cx="857196" cy="857250"/>
            </a:xfrm>
            <a:custGeom>
              <a:avLst/>
              <a:gdLst>
                <a:gd name="connsiteX0" fmla="*/ 428598 w 857196"/>
                <a:gd name="connsiteY0" fmla="*/ 0 h 857250"/>
                <a:gd name="connsiteX1" fmla="*/ 0 w 857196"/>
                <a:gd name="connsiteY1" fmla="*/ 428625 h 857250"/>
                <a:gd name="connsiteX2" fmla="*/ 0 w 857196"/>
                <a:gd name="connsiteY2" fmla="*/ 457200 h 857250"/>
                <a:gd name="connsiteX3" fmla="*/ 78576 w 857196"/>
                <a:gd name="connsiteY3" fmla="*/ 457200 h 857250"/>
                <a:gd name="connsiteX4" fmla="*/ 185726 w 857196"/>
                <a:gd name="connsiteY4" fmla="*/ 564356 h 857250"/>
                <a:gd name="connsiteX5" fmla="*/ 78576 w 857196"/>
                <a:gd name="connsiteY5" fmla="*/ 671513 h 857250"/>
                <a:gd name="connsiteX6" fmla="*/ 0 w 857196"/>
                <a:gd name="connsiteY6" fmla="*/ 671513 h 857250"/>
                <a:gd name="connsiteX7" fmla="*/ 0 w 857196"/>
                <a:gd name="connsiteY7" fmla="*/ 857250 h 857250"/>
                <a:gd name="connsiteX8" fmla="*/ 857196 w 857196"/>
                <a:gd name="connsiteY8" fmla="*/ 0 h 857250"/>
                <a:gd name="connsiteX9" fmla="*/ 428598 w 857196"/>
                <a:gd name="connsiteY9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196" h="857250">
                  <a:moveTo>
                    <a:pt x="428598" y="0"/>
                  </a:moveTo>
                  <a:cubicBezTo>
                    <a:pt x="191891" y="0"/>
                    <a:pt x="0" y="191902"/>
                    <a:pt x="0" y="428625"/>
                  </a:cubicBezTo>
                  <a:lnTo>
                    <a:pt x="0" y="457200"/>
                  </a:lnTo>
                  <a:lnTo>
                    <a:pt x="78576" y="457200"/>
                  </a:lnTo>
                  <a:cubicBezTo>
                    <a:pt x="137751" y="457200"/>
                    <a:pt x="185726" y="505177"/>
                    <a:pt x="185726" y="564356"/>
                  </a:cubicBezTo>
                  <a:cubicBezTo>
                    <a:pt x="185726" y="623535"/>
                    <a:pt x="137751" y="671513"/>
                    <a:pt x="78576" y="671513"/>
                  </a:cubicBezTo>
                  <a:lnTo>
                    <a:pt x="0" y="671513"/>
                  </a:lnTo>
                  <a:lnTo>
                    <a:pt x="0" y="857250"/>
                  </a:lnTo>
                  <a:cubicBezTo>
                    <a:pt x="473415" y="857250"/>
                    <a:pt x="857196" y="473445"/>
                    <a:pt x="857196" y="0"/>
                  </a:cubicBezTo>
                  <a:lnTo>
                    <a:pt x="428598" y="0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8F55015-1ED8-594D-D95F-CAD5E475EE51}"/>
                </a:ext>
              </a:extLst>
            </p:cNvPr>
            <p:cNvSpPr/>
            <p:nvPr/>
          </p:nvSpPr>
          <p:spPr>
            <a:xfrm>
              <a:off x="5649144" y="3843337"/>
              <a:ext cx="136929" cy="185737"/>
            </a:xfrm>
            <a:custGeom>
              <a:avLst/>
              <a:gdLst>
                <a:gd name="connsiteX0" fmla="*/ 0 w 136929"/>
                <a:gd name="connsiteY0" fmla="*/ 0 h 185737"/>
                <a:gd name="connsiteX1" fmla="*/ 136930 w 136929"/>
                <a:gd name="connsiteY1" fmla="*/ 0 h 185737"/>
                <a:gd name="connsiteX2" fmla="*/ 136930 w 136929"/>
                <a:gd name="connsiteY2" fmla="*/ 185738 h 185737"/>
                <a:gd name="connsiteX3" fmla="*/ 0 w 136929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29" h="185737">
                  <a:moveTo>
                    <a:pt x="0" y="0"/>
                  </a:moveTo>
                  <a:lnTo>
                    <a:pt x="136930" y="0"/>
                  </a:lnTo>
                  <a:lnTo>
                    <a:pt x="136930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F1D497-2A26-96F8-A5EB-E7C4D754AA29}"/>
                </a:ext>
              </a:extLst>
            </p:cNvPr>
            <p:cNvSpPr/>
            <p:nvPr/>
          </p:nvSpPr>
          <p:spPr>
            <a:xfrm>
              <a:off x="5456796" y="3843337"/>
              <a:ext cx="136244" cy="185737"/>
            </a:xfrm>
            <a:custGeom>
              <a:avLst/>
              <a:gdLst>
                <a:gd name="connsiteX0" fmla="*/ 0 w 136244"/>
                <a:gd name="connsiteY0" fmla="*/ 0 h 185737"/>
                <a:gd name="connsiteX1" fmla="*/ 136244 w 136244"/>
                <a:gd name="connsiteY1" fmla="*/ 0 h 185737"/>
                <a:gd name="connsiteX2" fmla="*/ 136244 w 136244"/>
                <a:gd name="connsiteY2" fmla="*/ 185738 h 185737"/>
                <a:gd name="connsiteX3" fmla="*/ 0 w 1362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44" h="185737">
                  <a:moveTo>
                    <a:pt x="0" y="0"/>
                  </a:moveTo>
                  <a:lnTo>
                    <a:pt x="136244" y="0"/>
                  </a:lnTo>
                  <a:lnTo>
                    <a:pt x="1362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1" name="Picture Placeholder 10" descr="A robot with a raised arm">
            <a:extLst>
              <a:ext uri="{FF2B5EF4-FFF2-40B4-BE49-F238E27FC236}">
                <a16:creationId xmlns:a16="http://schemas.microsoft.com/office/drawing/2014/main" id="{9CD79341-E3FB-CA27-F865-382FE264BD11}"/>
              </a:ext>
            </a:extLst>
          </p:cNvPr>
          <p:cNvGrpSpPr/>
          <p:nvPr/>
        </p:nvGrpSpPr>
        <p:grpSpPr>
          <a:xfrm>
            <a:off x="1071495" y="1290789"/>
            <a:ext cx="1353984" cy="2145353"/>
            <a:chOff x="1071495" y="1290789"/>
            <a:chExt cx="1353984" cy="214535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98CEC8-3236-3D27-69F1-F50FD313E811}"/>
                </a:ext>
              </a:extLst>
            </p:cNvPr>
            <p:cNvSpPr/>
            <p:nvPr/>
          </p:nvSpPr>
          <p:spPr>
            <a:xfrm>
              <a:off x="1073402" y="1721643"/>
              <a:ext cx="857196" cy="1714500"/>
            </a:xfrm>
            <a:custGeom>
              <a:avLst/>
              <a:gdLst>
                <a:gd name="connsiteX0" fmla="*/ 857196 w 857196"/>
                <a:gd name="connsiteY0" fmla="*/ 0 h 1714500"/>
                <a:gd name="connsiteX1" fmla="*/ 428598 w 857196"/>
                <a:gd name="connsiteY1" fmla="*/ 0 h 1714500"/>
                <a:gd name="connsiteX2" fmla="*/ 0 w 857196"/>
                <a:gd name="connsiteY2" fmla="*/ 428625 h 1714500"/>
                <a:gd name="connsiteX3" fmla="*/ 0 w 857196"/>
                <a:gd name="connsiteY3" fmla="*/ 857250 h 1714500"/>
                <a:gd name="connsiteX4" fmla="*/ 857196 w 857196"/>
                <a:gd name="connsiteY4" fmla="*/ 1714500 h 1714500"/>
                <a:gd name="connsiteX5" fmla="*/ 857196 w 857196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196" h="1714500">
                  <a:moveTo>
                    <a:pt x="857196" y="0"/>
                  </a:moveTo>
                  <a:lnTo>
                    <a:pt x="428598" y="0"/>
                  </a:lnTo>
                  <a:cubicBezTo>
                    <a:pt x="191891" y="0"/>
                    <a:pt x="0" y="191903"/>
                    <a:pt x="0" y="428625"/>
                  </a:cubicBezTo>
                  <a:lnTo>
                    <a:pt x="0" y="857250"/>
                  </a:lnTo>
                  <a:cubicBezTo>
                    <a:pt x="0" y="1330695"/>
                    <a:pt x="383781" y="1714500"/>
                    <a:pt x="857196" y="1714500"/>
                  </a:cubicBezTo>
                  <a:lnTo>
                    <a:pt x="857196" y="0"/>
                  </a:ln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115FF8-9CCB-1037-F997-51FE8B6805ED}"/>
                </a:ext>
              </a:extLst>
            </p:cNvPr>
            <p:cNvSpPr/>
            <p:nvPr/>
          </p:nvSpPr>
          <p:spPr>
            <a:xfrm>
              <a:off x="1073402" y="1290789"/>
              <a:ext cx="857196" cy="857249"/>
            </a:xfrm>
            <a:custGeom>
              <a:avLst/>
              <a:gdLst>
                <a:gd name="connsiteX0" fmla="*/ 671470 w 857196"/>
                <a:gd name="connsiteY0" fmla="*/ 292894 h 857249"/>
                <a:gd name="connsiteX1" fmla="*/ 778620 w 857196"/>
                <a:gd name="connsiteY1" fmla="*/ 400050 h 857249"/>
                <a:gd name="connsiteX2" fmla="*/ 857196 w 857196"/>
                <a:gd name="connsiteY2" fmla="*/ 400050 h 857249"/>
                <a:gd name="connsiteX3" fmla="*/ 857196 w 857196"/>
                <a:gd name="connsiteY3" fmla="*/ 428625 h 857249"/>
                <a:gd name="connsiteX4" fmla="*/ 428598 w 857196"/>
                <a:gd name="connsiteY4" fmla="*/ 857250 h 857249"/>
                <a:gd name="connsiteX5" fmla="*/ 0 w 857196"/>
                <a:gd name="connsiteY5" fmla="*/ 857250 h 857249"/>
                <a:gd name="connsiteX6" fmla="*/ 857196 w 857196"/>
                <a:gd name="connsiteY6" fmla="*/ 0 h 857249"/>
                <a:gd name="connsiteX7" fmla="*/ 857196 w 857196"/>
                <a:gd name="connsiteY7" fmla="*/ 185738 h 857249"/>
                <a:gd name="connsiteX8" fmla="*/ 778620 w 857196"/>
                <a:gd name="connsiteY8" fmla="*/ 185738 h 857249"/>
                <a:gd name="connsiteX9" fmla="*/ 671470 w 857196"/>
                <a:gd name="connsiteY9" fmla="*/ 292894 h 85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196" h="857249">
                  <a:moveTo>
                    <a:pt x="671470" y="292894"/>
                  </a:moveTo>
                  <a:cubicBezTo>
                    <a:pt x="671470" y="352073"/>
                    <a:pt x="719445" y="400050"/>
                    <a:pt x="778620" y="400050"/>
                  </a:cubicBezTo>
                  <a:lnTo>
                    <a:pt x="857196" y="400050"/>
                  </a:lnTo>
                  <a:lnTo>
                    <a:pt x="857196" y="428625"/>
                  </a:lnTo>
                  <a:cubicBezTo>
                    <a:pt x="857196" y="665348"/>
                    <a:pt x="665306" y="857250"/>
                    <a:pt x="428598" y="857250"/>
                  </a:cubicBezTo>
                  <a:lnTo>
                    <a:pt x="0" y="857250"/>
                  </a:lnTo>
                  <a:cubicBezTo>
                    <a:pt x="0" y="383805"/>
                    <a:pt x="383781" y="0"/>
                    <a:pt x="857196" y="0"/>
                  </a:cubicBezTo>
                  <a:lnTo>
                    <a:pt x="857196" y="185738"/>
                  </a:lnTo>
                  <a:lnTo>
                    <a:pt x="778620" y="185738"/>
                  </a:lnTo>
                  <a:cubicBezTo>
                    <a:pt x="719445" y="185738"/>
                    <a:pt x="671470" y="233715"/>
                    <a:pt x="671470" y="292894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2F13C6-A511-D2D3-681B-5945E53EDF17}"/>
                </a:ext>
              </a:extLst>
            </p:cNvPr>
            <p:cNvSpPr/>
            <p:nvPr/>
          </p:nvSpPr>
          <p:spPr>
            <a:xfrm>
              <a:off x="1071495" y="2390927"/>
              <a:ext cx="330499" cy="185737"/>
            </a:xfrm>
            <a:custGeom>
              <a:avLst/>
              <a:gdLst>
                <a:gd name="connsiteX0" fmla="*/ 0 w 330499"/>
                <a:gd name="connsiteY0" fmla="*/ 0 h 185737"/>
                <a:gd name="connsiteX1" fmla="*/ 330499 w 330499"/>
                <a:gd name="connsiteY1" fmla="*/ 0 h 185737"/>
                <a:gd name="connsiteX2" fmla="*/ 330499 w 330499"/>
                <a:gd name="connsiteY2" fmla="*/ 185737 h 185737"/>
                <a:gd name="connsiteX3" fmla="*/ 0 w 330499"/>
                <a:gd name="connsiteY3" fmla="*/ 185737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99" h="185737">
                  <a:moveTo>
                    <a:pt x="0" y="0"/>
                  </a:moveTo>
                  <a:lnTo>
                    <a:pt x="330499" y="0"/>
                  </a:lnTo>
                  <a:lnTo>
                    <a:pt x="330499" y="185737"/>
                  </a:lnTo>
                  <a:lnTo>
                    <a:pt x="0" y="185737"/>
                  </a:lnTo>
                  <a:close/>
                </a:path>
              </a:pathLst>
            </a:custGeom>
            <a:solidFill>
              <a:srgbClr val="737373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5" name="Picture Placeholder 10" descr="A robot with a raised arm">
            <a:extLst>
              <a:ext uri="{FF2B5EF4-FFF2-40B4-BE49-F238E27FC236}">
                <a16:creationId xmlns:a16="http://schemas.microsoft.com/office/drawing/2014/main" id="{99CB0CA4-A22E-EFDC-4437-524933F98E4B}"/>
              </a:ext>
            </a:extLst>
          </p:cNvPr>
          <p:cNvGrpSpPr/>
          <p:nvPr/>
        </p:nvGrpSpPr>
        <p:grpSpPr>
          <a:xfrm>
            <a:off x="3442385" y="5129212"/>
            <a:ext cx="2026490" cy="857249"/>
            <a:chOff x="3442385" y="5129212"/>
            <a:chExt cx="2026490" cy="857249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8F1BF8-15FF-7817-FDC6-8B5C37C9034B}"/>
                </a:ext>
              </a:extLst>
            </p:cNvPr>
            <p:cNvSpPr/>
            <p:nvPr/>
          </p:nvSpPr>
          <p:spPr>
            <a:xfrm>
              <a:off x="3442385" y="5129212"/>
              <a:ext cx="1285794" cy="783433"/>
            </a:xfrm>
            <a:custGeom>
              <a:avLst/>
              <a:gdLst>
                <a:gd name="connsiteX0" fmla="*/ 1285794 w 1285794"/>
                <a:gd name="connsiteY0" fmla="*/ 642938 h 783433"/>
                <a:gd name="connsiteX1" fmla="*/ 642897 w 1285794"/>
                <a:gd name="connsiteY1" fmla="*/ 0 h 783433"/>
                <a:gd name="connsiteX2" fmla="*/ 642897 w 1285794"/>
                <a:gd name="connsiteY2" fmla="*/ 0 h 783433"/>
                <a:gd name="connsiteX3" fmla="*/ 0 w 1285794"/>
                <a:gd name="connsiteY3" fmla="*/ 642938 h 783433"/>
                <a:gd name="connsiteX4" fmla="*/ 642897 w 1285794"/>
                <a:gd name="connsiteY4" fmla="*/ 783434 h 783433"/>
                <a:gd name="connsiteX5" fmla="*/ 1285794 w 1285794"/>
                <a:gd name="connsiteY5" fmla="*/ 642938 h 78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794" h="783433">
                  <a:moveTo>
                    <a:pt x="1285794" y="642938"/>
                  </a:moveTo>
                  <a:cubicBezTo>
                    <a:pt x="1285794" y="287850"/>
                    <a:pt x="997962" y="0"/>
                    <a:pt x="642897" y="0"/>
                  </a:cubicBezTo>
                  <a:lnTo>
                    <a:pt x="642897" y="0"/>
                  </a:lnTo>
                  <a:cubicBezTo>
                    <a:pt x="287832" y="0"/>
                    <a:pt x="0" y="287850"/>
                    <a:pt x="0" y="642938"/>
                  </a:cubicBezTo>
                  <a:cubicBezTo>
                    <a:pt x="0" y="642938"/>
                    <a:pt x="162389" y="783434"/>
                    <a:pt x="642897" y="783434"/>
                  </a:cubicBezTo>
                  <a:cubicBezTo>
                    <a:pt x="1123406" y="783434"/>
                    <a:pt x="1285794" y="642938"/>
                    <a:pt x="1285794" y="6429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FC9C862-7418-74BA-676E-337735AEA370}"/>
                </a:ext>
              </a:extLst>
            </p:cNvPr>
            <p:cNvSpPr/>
            <p:nvPr/>
          </p:nvSpPr>
          <p:spPr>
            <a:xfrm rot="-10800000">
              <a:off x="3442400" y="5772149"/>
              <a:ext cx="1285794" cy="214312"/>
            </a:xfrm>
            <a:custGeom>
              <a:avLst/>
              <a:gdLst>
                <a:gd name="connsiteX0" fmla="*/ 0 w 1285794"/>
                <a:gd name="connsiteY0" fmla="*/ 0 h 214312"/>
                <a:gd name="connsiteX1" fmla="*/ 1285794 w 1285794"/>
                <a:gd name="connsiteY1" fmla="*/ 0 h 214312"/>
                <a:gd name="connsiteX2" fmla="*/ 1285794 w 1285794"/>
                <a:gd name="connsiteY2" fmla="*/ 214313 h 214312"/>
                <a:gd name="connsiteX3" fmla="*/ 0 w 1285794"/>
                <a:gd name="connsiteY3" fmla="*/ 21431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794" h="214312">
                  <a:moveTo>
                    <a:pt x="0" y="0"/>
                  </a:moveTo>
                  <a:lnTo>
                    <a:pt x="1285794" y="0"/>
                  </a:lnTo>
                  <a:lnTo>
                    <a:pt x="1285794" y="214313"/>
                  </a:lnTo>
                  <a:lnTo>
                    <a:pt x="0" y="214313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81D6EB-5F1F-3D55-DD5A-9FA11E5503E8}"/>
                </a:ext>
              </a:extLst>
            </p:cNvPr>
            <p:cNvSpPr/>
            <p:nvPr/>
          </p:nvSpPr>
          <p:spPr>
            <a:xfrm>
              <a:off x="3870983" y="5686425"/>
              <a:ext cx="485744" cy="185737"/>
            </a:xfrm>
            <a:custGeom>
              <a:avLst/>
              <a:gdLst>
                <a:gd name="connsiteX0" fmla="*/ 0 w 485744"/>
                <a:gd name="connsiteY0" fmla="*/ 0 h 185737"/>
                <a:gd name="connsiteX1" fmla="*/ 485744 w 485744"/>
                <a:gd name="connsiteY1" fmla="*/ 0 h 185737"/>
                <a:gd name="connsiteX2" fmla="*/ 485744 w 485744"/>
                <a:gd name="connsiteY2" fmla="*/ 185738 h 185737"/>
                <a:gd name="connsiteX3" fmla="*/ 0 w 4857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44" h="185737">
                  <a:moveTo>
                    <a:pt x="0" y="0"/>
                  </a:moveTo>
                  <a:lnTo>
                    <a:pt x="485744" y="0"/>
                  </a:lnTo>
                  <a:lnTo>
                    <a:pt x="4857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9" name="Picture Placeholder 10" descr="A robot with a raised arm">
            <a:extLst>
              <a:ext uri="{FF2B5EF4-FFF2-40B4-BE49-F238E27FC236}">
                <a16:creationId xmlns:a16="http://schemas.microsoft.com/office/drawing/2014/main" id="{3E3B9311-A10C-F068-2DC2-D12CA4CCBD96}"/>
              </a:ext>
            </a:extLst>
          </p:cNvPr>
          <p:cNvGrpSpPr/>
          <p:nvPr/>
        </p:nvGrpSpPr>
        <p:grpSpPr>
          <a:xfrm>
            <a:off x="2149448" y="5129212"/>
            <a:ext cx="2026468" cy="857250"/>
            <a:chOff x="2149448" y="5129212"/>
            <a:chExt cx="2026468" cy="85725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E843B6-2121-AFD8-0A76-56363920F11C}"/>
                </a:ext>
              </a:extLst>
            </p:cNvPr>
            <p:cNvSpPr/>
            <p:nvPr/>
          </p:nvSpPr>
          <p:spPr>
            <a:xfrm>
              <a:off x="2149448" y="5129212"/>
              <a:ext cx="1285794" cy="773903"/>
            </a:xfrm>
            <a:custGeom>
              <a:avLst/>
              <a:gdLst>
                <a:gd name="connsiteX0" fmla="*/ 0 w 1285794"/>
                <a:gd name="connsiteY0" fmla="*/ 642938 h 773903"/>
                <a:gd name="connsiteX1" fmla="*/ 642897 w 1285794"/>
                <a:gd name="connsiteY1" fmla="*/ 0 h 773903"/>
                <a:gd name="connsiteX2" fmla="*/ 642897 w 1285794"/>
                <a:gd name="connsiteY2" fmla="*/ 0 h 773903"/>
                <a:gd name="connsiteX3" fmla="*/ 1285794 w 1285794"/>
                <a:gd name="connsiteY3" fmla="*/ 642938 h 773903"/>
                <a:gd name="connsiteX4" fmla="*/ 642897 w 1285794"/>
                <a:gd name="connsiteY4" fmla="*/ 773904 h 773903"/>
                <a:gd name="connsiteX5" fmla="*/ 0 w 1285794"/>
                <a:gd name="connsiteY5" fmla="*/ 642938 h 77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794" h="773903">
                  <a:moveTo>
                    <a:pt x="0" y="642938"/>
                  </a:moveTo>
                  <a:cubicBezTo>
                    <a:pt x="0" y="287850"/>
                    <a:pt x="287832" y="0"/>
                    <a:pt x="642897" y="0"/>
                  </a:cubicBezTo>
                  <a:lnTo>
                    <a:pt x="642897" y="0"/>
                  </a:lnTo>
                  <a:cubicBezTo>
                    <a:pt x="997962" y="0"/>
                    <a:pt x="1285794" y="287850"/>
                    <a:pt x="1285794" y="642938"/>
                  </a:cubicBezTo>
                  <a:cubicBezTo>
                    <a:pt x="1285794" y="642938"/>
                    <a:pt x="1126734" y="773904"/>
                    <a:pt x="642897" y="773904"/>
                  </a:cubicBezTo>
                  <a:cubicBezTo>
                    <a:pt x="159060" y="773904"/>
                    <a:pt x="0" y="642938"/>
                    <a:pt x="0" y="6429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54A391-7505-CCCE-8E57-CD3D0D03E3C1}"/>
                </a:ext>
              </a:extLst>
            </p:cNvPr>
            <p:cNvSpPr/>
            <p:nvPr/>
          </p:nvSpPr>
          <p:spPr>
            <a:xfrm>
              <a:off x="2149448" y="5772150"/>
              <a:ext cx="1285794" cy="214312"/>
            </a:xfrm>
            <a:custGeom>
              <a:avLst/>
              <a:gdLst>
                <a:gd name="connsiteX0" fmla="*/ 0 w 1285794"/>
                <a:gd name="connsiteY0" fmla="*/ 0 h 214312"/>
                <a:gd name="connsiteX1" fmla="*/ 1285794 w 1285794"/>
                <a:gd name="connsiteY1" fmla="*/ 0 h 214312"/>
                <a:gd name="connsiteX2" fmla="*/ 1285794 w 1285794"/>
                <a:gd name="connsiteY2" fmla="*/ 214313 h 214312"/>
                <a:gd name="connsiteX3" fmla="*/ 0 w 1285794"/>
                <a:gd name="connsiteY3" fmla="*/ 21431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794" h="214312">
                  <a:moveTo>
                    <a:pt x="0" y="0"/>
                  </a:moveTo>
                  <a:lnTo>
                    <a:pt x="1285794" y="0"/>
                  </a:lnTo>
                  <a:lnTo>
                    <a:pt x="1285794" y="214313"/>
                  </a:lnTo>
                  <a:lnTo>
                    <a:pt x="0" y="214313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483756F-E87A-3874-3C1F-796FD97E130F}"/>
                </a:ext>
              </a:extLst>
            </p:cNvPr>
            <p:cNvSpPr/>
            <p:nvPr/>
          </p:nvSpPr>
          <p:spPr>
            <a:xfrm>
              <a:off x="2728055" y="5672137"/>
              <a:ext cx="485744" cy="185737"/>
            </a:xfrm>
            <a:custGeom>
              <a:avLst/>
              <a:gdLst>
                <a:gd name="connsiteX0" fmla="*/ 0 w 485744"/>
                <a:gd name="connsiteY0" fmla="*/ 0 h 185737"/>
                <a:gd name="connsiteX1" fmla="*/ 485744 w 485744"/>
                <a:gd name="connsiteY1" fmla="*/ 0 h 185737"/>
                <a:gd name="connsiteX2" fmla="*/ 485744 w 485744"/>
                <a:gd name="connsiteY2" fmla="*/ 185738 h 185737"/>
                <a:gd name="connsiteX3" fmla="*/ 0 w 4857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44" h="185737">
                  <a:moveTo>
                    <a:pt x="0" y="0"/>
                  </a:moveTo>
                  <a:lnTo>
                    <a:pt x="485744" y="0"/>
                  </a:lnTo>
                  <a:lnTo>
                    <a:pt x="4857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3" name="Picture Placeholder 10" descr="A robot with a raised arm">
            <a:extLst>
              <a:ext uri="{FF2B5EF4-FFF2-40B4-BE49-F238E27FC236}">
                <a16:creationId xmlns:a16="http://schemas.microsoft.com/office/drawing/2014/main" id="{3A133DCC-DA24-DBF4-F04B-A0DD53815272}"/>
              </a:ext>
            </a:extLst>
          </p:cNvPr>
          <p:cNvGrpSpPr/>
          <p:nvPr/>
        </p:nvGrpSpPr>
        <p:grpSpPr>
          <a:xfrm>
            <a:off x="2299335" y="842962"/>
            <a:ext cx="3602800" cy="1873091"/>
            <a:chOff x="2299335" y="842962"/>
            <a:chExt cx="3602800" cy="187309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4E65F4-5DB4-9B54-199D-E64B2298B38C}"/>
                </a:ext>
              </a:extLst>
            </p:cNvPr>
            <p:cNvSpPr/>
            <p:nvPr/>
          </p:nvSpPr>
          <p:spPr>
            <a:xfrm>
              <a:off x="2299457" y="1328737"/>
              <a:ext cx="2285856" cy="1386537"/>
            </a:xfrm>
            <a:custGeom>
              <a:avLst/>
              <a:gdLst>
                <a:gd name="connsiteX0" fmla="*/ 1958843 w 2285856"/>
                <a:gd name="connsiteY0" fmla="*/ 342900 h 1386537"/>
                <a:gd name="connsiteX1" fmla="*/ 1846887 w 2285856"/>
                <a:gd name="connsiteY1" fmla="*/ 242888 h 1386537"/>
                <a:gd name="connsiteX2" fmla="*/ 1142928 w 2285856"/>
                <a:gd name="connsiteY2" fmla="*/ 0 h 1386537"/>
                <a:gd name="connsiteX3" fmla="*/ 438970 w 2285856"/>
                <a:gd name="connsiteY3" fmla="*/ 242888 h 1386537"/>
                <a:gd name="connsiteX4" fmla="*/ 327013 w 2285856"/>
                <a:gd name="connsiteY4" fmla="*/ 342900 h 1386537"/>
                <a:gd name="connsiteX5" fmla="*/ 0 w 2285856"/>
                <a:gd name="connsiteY5" fmla="*/ 1143000 h 1386537"/>
                <a:gd name="connsiteX6" fmla="*/ 0 w 2285856"/>
                <a:gd name="connsiteY6" fmla="*/ 1386538 h 1386537"/>
                <a:gd name="connsiteX7" fmla="*/ 2285857 w 2285856"/>
                <a:gd name="connsiteY7" fmla="*/ 1386538 h 1386537"/>
                <a:gd name="connsiteX8" fmla="*/ 2285857 w 2285856"/>
                <a:gd name="connsiteY8" fmla="*/ 1143000 h 1386537"/>
                <a:gd name="connsiteX9" fmla="*/ 1958843 w 2285856"/>
                <a:gd name="connsiteY9" fmla="*/ 342900 h 138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5856" h="1386537">
                  <a:moveTo>
                    <a:pt x="1958843" y="342900"/>
                  </a:moveTo>
                  <a:cubicBezTo>
                    <a:pt x="1923798" y="307153"/>
                    <a:pt x="1886353" y="273806"/>
                    <a:pt x="1846887" y="242888"/>
                  </a:cubicBezTo>
                  <a:cubicBezTo>
                    <a:pt x="1652810" y="90876"/>
                    <a:pt x="1408559" y="0"/>
                    <a:pt x="1142928" y="0"/>
                  </a:cubicBezTo>
                  <a:cubicBezTo>
                    <a:pt x="877297" y="0"/>
                    <a:pt x="633047" y="90876"/>
                    <a:pt x="438970" y="242888"/>
                  </a:cubicBezTo>
                  <a:cubicBezTo>
                    <a:pt x="399511" y="273806"/>
                    <a:pt x="362058" y="307153"/>
                    <a:pt x="327013" y="342900"/>
                  </a:cubicBezTo>
                  <a:cubicBezTo>
                    <a:pt x="124822" y="549083"/>
                    <a:pt x="0" y="831404"/>
                    <a:pt x="0" y="1143000"/>
                  </a:cubicBezTo>
                  <a:lnTo>
                    <a:pt x="0" y="1386538"/>
                  </a:lnTo>
                  <a:lnTo>
                    <a:pt x="2285857" y="1386538"/>
                  </a:lnTo>
                  <a:lnTo>
                    <a:pt x="2285857" y="1143000"/>
                  </a:lnTo>
                  <a:cubicBezTo>
                    <a:pt x="2285857" y="831404"/>
                    <a:pt x="2161035" y="549083"/>
                    <a:pt x="1958843" y="342900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21478-9A17-F8CB-B957-8C9546A7C16D}"/>
                </a:ext>
              </a:extLst>
            </p:cNvPr>
            <p:cNvSpPr/>
            <p:nvPr/>
          </p:nvSpPr>
          <p:spPr>
            <a:xfrm>
              <a:off x="4242435" y="2000250"/>
              <a:ext cx="71433" cy="71437"/>
            </a:xfrm>
            <a:custGeom>
              <a:avLst/>
              <a:gdLst>
                <a:gd name="connsiteX0" fmla="*/ 71433 w 71433"/>
                <a:gd name="connsiteY0" fmla="*/ 35719 h 71437"/>
                <a:gd name="connsiteX1" fmla="*/ 35716 w 71433"/>
                <a:gd name="connsiteY1" fmla="*/ 71438 h 71437"/>
                <a:gd name="connsiteX2" fmla="*/ 0 w 71433"/>
                <a:gd name="connsiteY2" fmla="*/ 35719 h 71437"/>
                <a:gd name="connsiteX3" fmla="*/ 35716 w 71433"/>
                <a:gd name="connsiteY3" fmla="*/ 0 h 71437"/>
                <a:gd name="connsiteX4" fmla="*/ 71433 w 71433"/>
                <a:gd name="connsiteY4" fmla="*/ 35719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3" h="71437">
                  <a:moveTo>
                    <a:pt x="71433" y="35719"/>
                  </a:moveTo>
                  <a:cubicBezTo>
                    <a:pt x="71433" y="55446"/>
                    <a:pt x="55442" y="71438"/>
                    <a:pt x="35716" y="71438"/>
                  </a:cubicBezTo>
                  <a:cubicBezTo>
                    <a:pt x="15991" y="71438"/>
                    <a:pt x="0" y="55446"/>
                    <a:pt x="0" y="35719"/>
                  </a:cubicBezTo>
                  <a:cubicBezTo>
                    <a:pt x="0" y="15992"/>
                    <a:pt x="15991" y="0"/>
                    <a:pt x="35716" y="0"/>
                  </a:cubicBezTo>
                  <a:cubicBezTo>
                    <a:pt x="55442" y="0"/>
                    <a:pt x="71433" y="15992"/>
                    <a:pt x="71433" y="35719"/>
                  </a:cubicBez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3D8D4F9-F08D-8F2C-5A90-4443F6490544}"/>
                </a:ext>
              </a:extLst>
            </p:cNvPr>
            <p:cNvSpPr/>
            <p:nvPr/>
          </p:nvSpPr>
          <p:spPr>
            <a:xfrm>
              <a:off x="2556616" y="2000250"/>
              <a:ext cx="71433" cy="71437"/>
            </a:xfrm>
            <a:custGeom>
              <a:avLst/>
              <a:gdLst>
                <a:gd name="connsiteX0" fmla="*/ 71433 w 71433"/>
                <a:gd name="connsiteY0" fmla="*/ 35719 h 71437"/>
                <a:gd name="connsiteX1" fmla="*/ 35716 w 71433"/>
                <a:gd name="connsiteY1" fmla="*/ 71438 h 71437"/>
                <a:gd name="connsiteX2" fmla="*/ 0 w 71433"/>
                <a:gd name="connsiteY2" fmla="*/ 35719 h 71437"/>
                <a:gd name="connsiteX3" fmla="*/ 35716 w 71433"/>
                <a:gd name="connsiteY3" fmla="*/ 0 h 71437"/>
                <a:gd name="connsiteX4" fmla="*/ 71433 w 71433"/>
                <a:gd name="connsiteY4" fmla="*/ 35719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3" h="71437">
                  <a:moveTo>
                    <a:pt x="71433" y="35719"/>
                  </a:moveTo>
                  <a:cubicBezTo>
                    <a:pt x="71433" y="55446"/>
                    <a:pt x="55442" y="71438"/>
                    <a:pt x="35716" y="71438"/>
                  </a:cubicBezTo>
                  <a:cubicBezTo>
                    <a:pt x="15991" y="71438"/>
                    <a:pt x="0" y="55446"/>
                    <a:pt x="0" y="35719"/>
                  </a:cubicBezTo>
                  <a:cubicBezTo>
                    <a:pt x="0" y="15992"/>
                    <a:pt x="15991" y="0"/>
                    <a:pt x="35716" y="0"/>
                  </a:cubicBezTo>
                  <a:cubicBezTo>
                    <a:pt x="55442" y="0"/>
                    <a:pt x="71433" y="15992"/>
                    <a:pt x="71433" y="35719"/>
                  </a:cubicBez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7" name="Picture Placeholder 10" descr="A robot with a raised arm">
              <a:extLst>
                <a:ext uri="{FF2B5EF4-FFF2-40B4-BE49-F238E27FC236}">
                  <a16:creationId xmlns:a16="http://schemas.microsoft.com/office/drawing/2014/main" id="{F2AFF35D-74F5-3F84-C4C0-4FAE76FF6A42}"/>
                </a:ext>
              </a:extLst>
            </p:cNvPr>
            <p:cNvGrpSpPr/>
            <p:nvPr/>
          </p:nvGrpSpPr>
          <p:grpSpPr>
            <a:xfrm>
              <a:off x="3128080" y="1800225"/>
              <a:ext cx="900652" cy="571500"/>
              <a:chOff x="3128080" y="1800225"/>
              <a:chExt cx="900652" cy="571500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4E41FB-CC60-7034-CC5A-507B5D3CB0C2}"/>
                  </a:ext>
                </a:extLst>
              </p:cNvPr>
              <p:cNvSpPr/>
              <p:nvPr/>
            </p:nvSpPr>
            <p:spPr>
              <a:xfrm>
                <a:off x="3128080" y="1800225"/>
                <a:ext cx="571464" cy="571500"/>
              </a:xfrm>
              <a:custGeom>
                <a:avLst/>
                <a:gdLst>
                  <a:gd name="connsiteX0" fmla="*/ 571464 w 571464"/>
                  <a:gd name="connsiteY0" fmla="*/ 285750 h 571500"/>
                  <a:gd name="connsiteX1" fmla="*/ 285732 w 571464"/>
                  <a:gd name="connsiteY1" fmla="*/ 571500 h 571500"/>
                  <a:gd name="connsiteX2" fmla="*/ 0 w 571464"/>
                  <a:gd name="connsiteY2" fmla="*/ 285750 h 571500"/>
                  <a:gd name="connsiteX3" fmla="*/ 285732 w 571464"/>
                  <a:gd name="connsiteY3" fmla="*/ 0 h 571500"/>
                  <a:gd name="connsiteX4" fmla="*/ 571464 w 571464"/>
                  <a:gd name="connsiteY4" fmla="*/ 28575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64" h="571500">
                    <a:moveTo>
                      <a:pt x="571464" y="285750"/>
                    </a:moveTo>
                    <a:cubicBezTo>
                      <a:pt x="571464" y="443565"/>
                      <a:pt x="443538" y="571500"/>
                      <a:pt x="285732" y="571500"/>
                    </a:cubicBezTo>
                    <a:cubicBezTo>
                      <a:pt x="127926" y="571500"/>
                      <a:pt x="0" y="443565"/>
                      <a:pt x="0" y="285750"/>
                    </a:cubicBezTo>
                    <a:cubicBezTo>
                      <a:pt x="0" y="127935"/>
                      <a:pt x="127926" y="0"/>
                      <a:pt x="285732" y="0"/>
                    </a:cubicBezTo>
                    <a:cubicBezTo>
                      <a:pt x="443538" y="0"/>
                      <a:pt x="571464" y="127935"/>
                      <a:pt x="571464" y="285750"/>
                    </a:cubicBez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3FFA2B-7537-3BE7-E4F8-4726BC5A78EA}"/>
                  </a:ext>
                </a:extLst>
              </p:cNvPr>
              <p:cNvSpPr/>
              <p:nvPr/>
            </p:nvSpPr>
            <p:spPr>
              <a:xfrm>
                <a:off x="3442385" y="2000250"/>
                <a:ext cx="71433" cy="71437"/>
              </a:xfrm>
              <a:custGeom>
                <a:avLst/>
                <a:gdLst>
                  <a:gd name="connsiteX0" fmla="*/ 71433 w 71433"/>
                  <a:gd name="connsiteY0" fmla="*/ 35719 h 71437"/>
                  <a:gd name="connsiteX1" fmla="*/ 35716 w 71433"/>
                  <a:gd name="connsiteY1" fmla="*/ 71438 h 71437"/>
                  <a:gd name="connsiteX2" fmla="*/ 0 w 71433"/>
                  <a:gd name="connsiteY2" fmla="*/ 35719 h 71437"/>
                  <a:gd name="connsiteX3" fmla="*/ 35716 w 71433"/>
                  <a:gd name="connsiteY3" fmla="*/ 0 h 71437"/>
                  <a:gd name="connsiteX4" fmla="*/ 71433 w 71433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3" h="71437">
                    <a:moveTo>
                      <a:pt x="71433" y="35719"/>
                    </a:moveTo>
                    <a:cubicBezTo>
                      <a:pt x="71433" y="55446"/>
                      <a:pt x="55442" y="71438"/>
                      <a:pt x="35716" y="71438"/>
                    </a:cubicBezTo>
                    <a:cubicBezTo>
                      <a:pt x="15991" y="71438"/>
                      <a:pt x="0" y="55446"/>
                      <a:pt x="0" y="35719"/>
                    </a:cubicBezTo>
                    <a:cubicBezTo>
                      <a:pt x="0" y="15992"/>
                      <a:pt x="15991" y="0"/>
                      <a:pt x="35716" y="0"/>
                    </a:cubicBezTo>
                    <a:cubicBezTo>
                      <a:pt x="55442" y="0"/>
                      <a:pt x="71433" y="15992"/>
                      <a:pt x="71433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23CE38C-2E76-6D47-C6E7-CA3B3F7D285F}"/>
                  </a:ext>
                </a:extLst>
              </p:cNvPr>
              <p:cNvSpPr/>
              <p:nvPr/>
            </p:nvSpPr>
            <p:spPr>
              <a:xfrm>
                <a:off x="3285233" y="1871662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FF1711-4164-D72E-0BA0-A105F2809B17}"/>
                </a:ext>
              </a:extLst>
            </p:cNvPr>
            <p:cNvSpPr/>
            <p:nvPr/>
          </p:nvSpPr>
          <p:spPr>
            <a:xfrm>
              <a:off x="2299335" y="2530316"/>
              <a:ext cx="857196" cy="185737"/>
            </a:xfrm>
            <a:custGeom>
              <a:avLst/>
              <a:gdLst>
                <a:gd name="connsiteX0" fmla="*/ 0 w 857196"/>
                <a:gd name="connsiteY0" fmla="*/ 0 h 185737"/>
                <a:gd name="connsiteX1" fmla="*/ 857196 w 857196"/>
                <a:gd name="connsiteY1" fmla="*/ 0 h 185737"/>
                <a:gd name="connsiteX2" fmla="*/ 857196 w 857196"/>
                <a:gd name="connsiteY2" fmla="*/ 185738 h 185737"/>
                <a:gd name="connsiteX3" fmla="*/ 0 w 857196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196" h="185737">
                  <a:moveTo>
                    <a:pt x="0" y="0"/>
                  </a:moveTo>
                  <a:lnTo>
                    <a:pt x="857196" y="0"/>
                  </a:lnTo>
                  <a:lnTo>
                    <a:pt x="857196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167537E-53D3-87D7-42EB-F9B819CA83D3}"/>
                </a:ext>
              </a:extLst>
            </p:cNvPr>
            <p:cNvSpPr/>
            <p:nvPr/>
          </p:nvSpPr>
          <p:spPr>
            <a:xfrm>
              <a:off x="4070910" y="2530316"/>
              <a:ext cx="285817" cy="185737"/>
            </a:xfrm>
            <a:custGeom>
              <a:avLst/>
              <a:gdLst>
                <a:gd name="connsiteX0" fmla="*/ 0 w 285817"/>
                <a:gd name="connsiteY0" fmla="*/ 0 h 185737"/>
                <a:gd name="connsiteX1" fmla="*/ 285818 w 285817"/>
                <a:gd name="connsiteY1" fmla="*/ 0 h 185737"/>
                <a:gd name="connsiteX2" fmla="*/ 285818 w 285817"/>
                <a:gd name="connsiteY2" fmla="*/ 185738 h 185737"/>
                <a:gd name="connsiteX3" fmla="*/ 0 w 285817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817" h="185737">
                  <a:moveTo>
                    <a:pt x="0" y="0"/>
                  </a:moveTo>
                  <a:lnTo>
                    <a:pt x="285818" y="0"/>
                  </a:lnTo>
                  <a:lnTo>
                    <a:pt x="285818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68E3C5-AD36-6E7F-FC39-E02D35CD7362}"/>
                </a:ext>
              </a:extLst>
            </p:cNvPr>
            <p:cNvSpPr/>
            <p:nvPr/>
          </p:nvSpPr>
          <p:spPr>
            <a:xfrm>
              <a:off x="3728032" y="2530316"/>
              <a:ext cx="285817" cy="185737"/>
            </a:xfrm>
            <a:custGeom>
              <a:avLst/>
              <a:gdLst>
                <a:gd name="connsiteX0" fmla="*/ 0 w 285817"/>
                <a:gd name="connsiteY0" fmla="*/ 0 h 185737"/>
                <a:gd name="connsiteX1" fmla="*/ 285818 w 285817"/>
                <a:gd name="connsiteY1" fmla="*/ 0 h 185737"/>
                <a:gd name="connsiteX2" fmla="*/ 285818 w 285817"/>
                <a:gd name="connsiteY2" fmla="*/ 185738 h 185737"/>
                <a:gd name="connsiteX3" fmla="*/ 0 w 285817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817" h="185737">
                  <a:moveTo>
                    <a:pt x="0" y="0"/>
                  </a:moveTo>
                  <a:lnTo>
                    <a:pt x="285818" y="0"/>
                  </a:lnTo>
                  <a:lnTo>
                    <a:pt x="285818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168" name="Freeform: Shape 7167">
              <a:extLst>
                <a:ext uri="{FF2B5EF4-FFF2-40B4-BE49-F238E27FC236}">
                  <a16:creationId xmlns:a16="http://schemas.microsoft.com/office/drawing/2014/main" id="{EE784F69-F6CA-E50B-D34A-61DC55288851}"/>
                </a:ext>
              </a:extLst>
            </p:cNvPr>
            <p:cNvSpPr/>
            <p:nvPr/>
          </p:nvSpPr>
          <p:spPr>
            <a:xfrm>
              <a:off x="3413812" y="842962"/>
              <a:ext cx="57146" cy="557212"/>
            </a:xfrm>
            <a:custGeom>
              <a:avLst/>
              <a:gdLst>
                <a:gd name="connsiteX0" fmla="*/ 28573 w 57146"/>
                <a:gd name="connsiteY0" fmla="*/ 557213 h 557212"/>
                <a:gd name="connsiteX1" fmla="*/ 0 w 57146"/>
                <a:gd name="connsiteY1" fmla="*/ 528638 h 557212"/>
                <a:gd name="connsiteX2" fmla="*/ 0 w 57146"/>
                <a:gd name="connsiteY2" fmla="*/ 28575 h 557212"/>
                <a:gd name="connsiteX3" fmla="*/ 28573 w 57146"/>
                <a:gd name="connsiteY3" fmla="*/ 0 h 557212"/>
                <a:gd name="connsiteX4" fmla="*/ 57146 w 57146"/>
                <a:gd name="connsiteY4" fmla="*/ 28575 h 557212"/>
                <a:gd name="connsiteX5" fmla="*/ 57146 w 57146"/>
                <a:gd name="connsiteY5" fmla="*/ 528638 h 557212"/>
                <a:gd name="connsiteX6" fmla="*/ 28573 w 57146"/>
                <a:gd name="connsiteY6" fmla="*/ 557213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46" h="557212">
                  <a:moveTo>
                    <a:pt x="28573" y="557213"/>
                  </a:moveTo>
                  <a:cubicBezTo>
                    <a:pt x="12794" y="557213"/>
                    <a:pt x="0" y="544418"/>
                    <a:pt x="0" y="528638"/>
                  </a:cubicBezTo>
                  <a:lnTo>
                    <a:pt x="0" y="28575"/>
                  </a:lnTo>
                  <a:cubicBezTo>
                    <a:pt x="0" y="12794"/>
                    <a:pt x="12794" y="0"/>
                    <a:pt x="28573" y="0"/>
                  </a:cubicBezTo>
                  <a:cubicBezTo>
                    <a:pt x="44353" y="0"/>
                    <a:pt x="57146" y="12794"/>
                    <a:pt x="57146" y="28575"/>
                  </a:cubicBezTo>
                  <a:lnTo>
                    <a:pt x="57146" y="528638"/>
                  </a:lnTo>
                  <a:cubicBezTo>
                    <a:pt x="57146" y="544418"/>
                    <a:pt x="44353" y="557213"/>
                    <a:pt x="28573" y="557213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24" y="2170893"/>
            <a:ext cx="4873752" cy="1709928"/>
          </a:xfrm>
        </p:spPr>
        <p:txBody>
          <a:bodyPr anchor="ctr"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5" name="Picture Placeholder 4" descr="Mother Board">
            <a:extLst>
              <a:ext uri="{FF2B5EF4-FFF2-40B4-BE49-F238E27FC236}">
                <a16:creationId xmlns:a16="http://schemas.microsoft.com/office/drawing/2014/main" id="{953DB374-C9F1-9ECF-B1F1-DE41C7CF4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50" r="18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556441"/>
            <a:ext cx="5038344" cy="1709928"/>
          </a:xfrm>
        </p:spPr>
        <p:txBody>
          <a:bodyPr/>
          <a:lstStyle/>
          <a:p>
            <a:r>
              <a:rPr lang="en-US" sz="4800" dirty="0">
                <a:latin typeface="Algerian" panose="04020705040A02060702" pitchFamily="82" charset="0"/>
                <a:sym typeface="DM Sans Medium"/>
              </a:rPr>
              <a:t>Overview</a:t>
            </a:r>
            <a:br>
              <a:rPr lang="en-US" sz="4800" dirty="0">
                <a:sym typeface="DM Sans Medium"/>
              </a:rPr>
            </a:b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772697"/>
            <a:ext cx="5464136" cy="2411951"/>
          </a:xfrm>
        </p:spPr>
        <p:txBody>
          <a:bodyPr/>
          <a:lstStyle/>
          <a:p>
            <a:pPr algn="just"/>
            <a:r>
              <a:rPr lang="en-US" sz="1800" dirty="0">
                <a:latin typeface="Tw Cen MT" panose="020B0602020104020603" pitchFamily="34" charset="0"/>
              </a:rPr>
              <a:t>To develop a cost efficient &amp; simple environmental monitoring system using Arduino.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This project measures the air quality, temperature, and humidity using sensors.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All the real-time data collected from these sensors gets displayed on the LCD.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There is also an alert system via LED for poor air quality.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F7A41-08E6-38E8-45B9-E933A8E34488}"/>
              </a:ext>
            </a:extLst>
          </p:cNvPr>
          <p:cNvSpPr txBox="1"/>
          <p:nvPr/>
        </p:nvSpPr>
        <p:spPr>
          <a:xfrm>
            <a:off x="8338931" y="6300528"/>
            <a:ext cx="314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EBE8"/>
                </a:solidFill>
              </a:rPr>
              <a:t>Environmental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COMPONENTS LIST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ACA2299-62D6-A5A9-257A-C059A2A3D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972657"/>
              </p:ext>
            </p:extLst>
          </p:nvPr>
        </p:nvGraphicFramePr>
        <p:xfrm>
          <a:off x="1542553" y="1645920"/>
          <a:ext cx="9175806" cy="4490620"/>
        </p:xfrm>
        <a:graphic>
          <a:graphicData uri="http://schemas.openxmlformats.org/drawingml/2006/table">
            <a:tbl>
              <a:tblPr/>
              <a:tblGrid>
                <a:gridCol w="3058602">
                  <a:extLst>
                    <a:ext uri="{9D8B030D-6E8A-4147-A177-3AD203B41FA5}">
                      <a16:colId xmlns:a16="http://schemas.microsoft.com/office/drawing/2014/main" val="3910610882"/>
                    </a:ext>
                  </a:extLst>
                </a:gridCol>
                <a:gridCol w="3063902">
                  <a:extLst>
                    <a:ext uri="{9D8B030D-6E8A-4147-A177-3AD203B41FA5}">
                      <a16:colId xmlns:a16="http://schemas.microsoft.com/office/drawing/2014/main" val="1506447494"/>
                    </a:ext>
                  </a:extLst>
                </a:gridCol>
                <a:gridCol w="3053302">
                  <a:extLst>
                    <a:ext uri="{9D8B030D-6E8A-4147-A177-3AD203B41FA5}">
                      <a16:colId xmlns:a16="http://schemas.microsoft.com/office/drawing/2014/main" val="2497049791"/>
                    </a:ext>
                  </a:extLst>
                </a:gridCol>
              </a:tblGrid>
              <a:tr h="27167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Component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Quantity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Description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055738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Arduino UNO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Microcontroller board to control the system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86355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16x2 LCD Display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Displays temperature, humidity, and air quality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363820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Potentiometer (x3)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Used as analog inputs simulating: temperature, humidity, air quality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7567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Temperature sensor (TEMP36)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Reads ambient temperature (actual sensor, not simulated)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0235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Resistors (2</a:t>
                      </a:r>
                      <a:r>
                        <a:rPr lang="en-US" sz="1400" dirty="0">
                          <a:latin typeface="Tw Cen MT" panose="020B0602020104020603" pitchFamily="34" charset="0"/>
                        </a:rPr>
                        <a:t>20Ω)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2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One for current limiting in LCD &amp; one for LED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090795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Breadboard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For connecting components without soldering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76341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Jumper Wires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Several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For making connections between components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2336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LED (Red)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Lights up when air quality is poor (air quality &gt; threshold)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478400"/>
                  </a:ext>
                </a:extLst>
              </a:tr>
              <a:tr h="27167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USB Cable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To power the Arduino and upload code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633568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37096" y="6400904"/>
            <a:ext cx="640080" cy="246888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F6DFC-6613-0D99-220A-6068E204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4" y="596348"/>
            <a:ext cx="3057905" cy="226488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D2A1BD8-E83B-38CC-6023-4C7279FF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83" y="596348"/>
            <a:ext cx="3399429" cy="22648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08BAE26-82DB-E0FD-94D9-AC3444B1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18" y="596348"/>
            <a:ext cx="2383119" cy="22648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7052AC6-B072-2295-9D0B-95C5DAED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647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7E24DEB-CD59-7963-3AB8-8372B3E1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16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30DCE26-FD28-4732-5B72-ED4DAA52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29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6ED56C-FFE4-7D84-86B8-3067617AD7C5}"/>
              </a:ext>
            </a:extLst>
          </p:cNvPr>
          <p:cNvSpPr txBox="1"/>
          <p:nvPr/>
        </p:nvSpPr>
        <p:spPr>
          <a:xfrm>
            <a:off x="5439819" y="6324293"/>
            <a:ext cx="135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Environmental Monitoring system</a:t>
            </a:r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AA8DA887-CC0E-F747-B0B9-1319A5D8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1DA5193-9D77-2F71-0A99-6A903250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37096" y="6400904"/>
            <a:ext cx="640080" cy="246888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CIRCUIT DIAGRAM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64410"/>
            <a:ext cx="1463040" cy="183382"/>
          </a:xfrm>
        </p:spPr>
        <p:txBody>
          <a:bodyPr/>
          <a:lstStyle/>
          <a:p>
            <a:r>
              <a:rPr lang="en-US" dirty="0"/>
              <a:t>Environmental Monitoring system</a:t>
            </a:r>
          </a:p>
          <a:p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6BFE0-2CDE-A0CB-9C76-ECBFC009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58" y="1527048"/>
            <a:ext cx="9140687" cy="465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6552-0D0B-4028-94B9-1F4E5FC0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SCHEMATIC VIEM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7283B-91C4-19E7-A930-0CFC9A6B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4A03B-6F7F-F87F-BA35-D84271B4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3BD1-C4B9-E877-6A68-0D40A15C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5CFF3-23D3-E451-4B66-BC3F641F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04" y="1439186"/>
            <a:ext cx="8714630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AD1D-CEDE-8A05-2E2D-8DDCE07C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37987"/>
            <a:ext cx="4959821" cy="1162762"/>
          </a:xfrm>
        </p:spPr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CODE SNIPPET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2F264-FB18-AB66-40CB-F97BC5A3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731D3-4A1B-2E88-17E3-A8617AEDCF1A}"/>
              </a:ext>
            </a:extLst>
          </p:cNvPr>
          <p:cNvSpPr txBox="1"/>
          <p:nvPr/>
        </p:nvSpPr>
        <p:spPr>
          <a:xfrm>
            <a:off x="79513" y="153707"/>
            <a:ext cx="547844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LCD &amp; Pin setup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#include &lt;LiquidCrystal.h&gt;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// LCD setup: (RS, E, D4, D5, D6, D7)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LiquidCrystal lcd(12, 11, 5, 4, 3, 2);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// Pin assignments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tempPin = A2;       // Temperature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humidityPin = A1;   // Humidity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mq135Pin = A0;      // Air quality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ledPin = 8;         // LED pin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Setup function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void setup() {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pinMode(ledPin, OUTPUT);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lcd.begin(16, 2);       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lcd.print("Hi");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delay(2000);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Serial.begin(9600);     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}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Loop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void loop() {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// Read values from pots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tempRaw = analogRead(tempPin);        // 0–1023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humidityRaw = analogRead(humidityPin);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airQuality = analogRead(mq135Pin);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  // Map to human-readable values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temp = map(tempRaw, 0, 1023, 20, 40);         // 20–40°C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humidity = map(humidityRaw, 0, 1023, 30, 90); // 30–90%</a:t>
            </a:r>
          </a:p>
          <a:p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585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ARDUINO CODE OVERVIEW</a:t>
            </a:r>
            <a:r>
              <a:rPr lang="en-US" dirty="0"/>
              <a:t>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Pin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LCD → Connected to 6 digital pins (for display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MQ135 (Air Quality Sensor) → Analog pin A0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TEMP36 (Temperature Sensor) → Analog pin A1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LED → Digital pin 8 (alerts when pollution is high)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Potentiometer → Adjusts LCD brightness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the Code Does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Reads temperature from the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Reads air quality from MQ135.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Shows both values on the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Turns on LED if the air quality is bad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Final Output</a:t>
            </a:r>
            <a:r>
              <a:rPr lang="en-US" dirty="0"/>
              <a:t>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Temperature + air quality on the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LED turns ON when pollution is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The library used is </a:t>
            </a:r>
            <a:r>
              <a:rPr lang="en-US" b="1" dirty="0">
                <a:highlight>
                  <a:srgbClr val="FFFF00"/>
                </a:highlight>
                <a:latin typeface="Tw Cen MT" panose="020B0602020104020603" pitchFamily="34" charset="0"/>
              </a:rPr>
              <a:t>LiquidCrystal</a:t>
            </a:r>
            <a:r>
              <a:rPr lang="en-US" dirty="0">
                <a:latin typeface="Tw Cen MT" panose="020B0602020104020603" pitchFamily="34" charset="0"/>
              </a:rPr>
              <a:t> to control the LCD screen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3E16-ACA9-FD04-7DF1-327851B5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WORKING PRINCIPLE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66C46-8AF3-26BE-1BD6-11F23BC4B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The potentiometers simulate the real sensors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BFF68-9AA9-EF19-7FC2-81B533D33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LCD displays these values line by line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C9163-261F-DF45-97F5-D59B78C2DC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Values also printed in Serial Monitor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119429-D05E-1CB0-CE72-52018EFB3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The values are mapped to temp(20-40°C),humidity(30-90%)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3C2C6-0D1A-D403-EB2F-264A19F88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If air quality &gt; 300 then LED turns ON</a:t>
            </a:r>
            <a:endParaRPr lang="en-IN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3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{57645170-CFCC-4566-820D-F20531D35284}tf11429527_win32</Template>
  <TotalTime>2185</TotalTime>
  <Words>669</Words>
  <Application>Microsoft Office PowerPoint</Application>
  <PresentationFormat>Widescreen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Algerian</vt:lpstr>
      <vt:lpstr>Arial</vt:lpstr>
      <vt:lpstr>Calibri</vt:lpstr>
      <vt:lpstr>Century Gothic</vt:lpstr>
      <vt:lpstr>DM Sans Medium</vt:lpstr>
      <vt:lpstr>Karla</vt:lpstr>
      <vt:lpstr>Tw Cen MT</vt:lpstr>
      <vt:lpstr>Univers Condensed Light</vt:lpstr>
      <vt:lpstr>Wingdings</vt:lpstr>
      <vt:lpstr>Office Theme</vt:lpstr>
      <vt:lpstr>ENVIRONMENTAL MONITORING SYSTEM</vt:lpstr>
      <vt:lpstr>Overview </vt:lpstr>
      <vt:lpstr>COMPONENTS LIST</vt:lpstr>
      <vt:lpstr>PowerPoint Presentation</vt:lpstr>
      <vt:lpstr>CIRCUIT DIAGRAM</vt:lpstr>
      <vt:lpstr>SCHEMATIC VIEM</vt:lpstr>
      <vt:lpstr>CODE SNIPPET</vt:lpstr>
      <vt:lpstr>ARDUINO CODE OVERVIEW​</vt:lpstr>
      <vt:lpstr>WORKING PRINCIPLE</vt:lpstr>
      <vt:lpstr>OUTPUT:AFTER SIMULATION</vt:lpstr>
      <vt:lpstr>AFTER SIMULATION</vt:lpstr>
      <vt:lpstr>Applications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Srishty Sharma</dc:creator>
  <cp:lastModifiedBy>Srishty Sharma</cp:lastModifiedBy>
  <cp:revision>4</cp:revision>
  <dcterms:created xsi:type="dcterms:W3CDTF">2025-07-30T13:20:52Z</dcterms:created>
  <dcterms:modified xsi:type="dcterms:W3CDTF">2025-08-02T09:29:14Z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